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44" r:id="rId2"/>
    <p:sldId id="333" r:id="rId3"/>
    <p:sldId id="338" r:id="rId4"/>
    <p:sldId id="345" r:id="rId5"/>
    <p:sldId id="339" r:id="rId6"/>
    <p:sldId id="340" r:id="rId7"/>
    <p:sldId id="357" r:id="rId8"/>
    <p:sldId id="341" r:id="rId9"/>
    <p:sldId id="342" r:id="rId10"/>
    <p:sldId id="343" r:id="rId11"/>
    <p:sldId id="359" r:id="rId12"/>
    <p:sldId id="361" r:id="rId13"/>
    <p:sldId id="347" r:id="rId14"/>
    <p:sldId id="346" r:id="rId15"/>
    <p:sldId id="348" r:id="rId16"/>
    <p:sldId id="360" r:id="rId17"/>
    <p:sldId id="349" r:id="rId18"/>
    <p:sldId id="358" r:id="rId19"/>
    <p:sldId id="351" r:id="rId20"/>
    <p:sldId id="352" r:id="rId21"/>
    <p:sldId id="353" r:id="rId22"/>
    <p:sldId id="354" r:id="rId23"/>
    <p:sldId id="355" r:id="rId24"/>
    <p:sldId id="356" r:id="rId25"/>
    <p:sldId id="35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 Blackett" initials="NB" lastIdx="4" clrIdx="0">
    <p:extLst>
      <p:ext uri="{19B8F6BF-5375-455C-9EA6-DF929625EA0E}">
        <p15:presenceInfo xmlns:p15="http://schemas.microsoft.com/office/powerpoint/2012/main" userId="Nicola Blacke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07T14:08:56.376" idx="1">
    <p:pos x="1652" y="1606"/>
    <p:text>See Slide 8 for formula</p:text>
    <p:extLst>
      <p:ext uri="{C676402C-5697-4E1C-873F-D02D1690AC5C}">
        <p15:threadingInfo xmlns:p15="http://schemas.microsoft.com/office/powerpoint/2012/main" timeZoneBias="-60"/>
      </p:ext>
    </p:extLst>
  </p:cm>
  <p:cm authorId="1" dt="2020-05-07T14:09:43.698" idx="2">
    <p:pos x="1699" y="2758"/>
    <p:text>See B Slide 8 for formula</p:text>
    <p:extLst>
      <p:ext uri="{C676402C-5697-4E1C-873F-D02D1690AC5C}">
        <p15:threadingInfo xmlns:p15="http://schemas.microsoft.com/office/powerpoint/2012/main" timeZoneBias="-60"/>
      </p:ext>
    </p:extLst>
  </p:cm>
  <p:cm authorId="1" dt="2020-05-07T14:10:07.344" idx="3">
    <p:pos x="1600" y="3601"/>
    <p:text>See C slide 8 for formula</p:text>
    <p:extLst>
      <p:ext uri="{C676402C-5697-4E1C-873F-D02D1690AC5C}">
        <p15:threadingInfo xmlns:p15="http://schemas.microsoft.com/office/powerpoint/2012/main" timeZoneBias="-60"/>
      </p:ext>
    </p:extLst>
  </p:cm>
  <p:cm authorId="1" dt="2020-05-07T14:10:27.837" idx="4">
    <p:pos x="1588" y="3834"/>
    <p:text>See D slide 7 for formula</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CE0BC2-2593-45B3-815C-261C87913FB6}" type="datetimeFigureOut">
              <a:rPr lang="en-GB" smtClean="0"/>
              <a:pPr/>
              <a:t>26/06/2023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1E61F0-7E26-4566-B10A-9162A0F2C328}" type="slidenum">
              <a:rPr lang="en-GB" smtClean="0"/>
              <a:pPr/>
              <a:t>‹#›</a:t>
            </a:fld>
            <a:endParaRPr lang="en-GB"/>
          </a:p>
        </p:txBody>
      </p:sp>
    </p:spTree>
    <p:extLst>
      <p:ext uri="{BB962C8B-B14F-4D97-AF65-F5344CB8AC3E}">
        <p14:creationId xmlns:p14="http://schemas.microsoft.com/office/powerpoint/2010/main" val="311355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rot="900000">
            <a:off x="868596" y="5847532"/>
            <a:ext cx="1057369"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1846678" y="5975778"/>
            <a:ext cx="1057369"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0310349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9A11AF-A0D7-4BBF-8B97-22B899022C2D}" type="datetimeFigureOut">
              <a:rPr lang="en-GB" smtClean="0"/>
              <a:pPr/>
              <a:t>26/06/2023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9E1B04-16A5-404D-A2FB-B7667C8355C4}" type="slidenum">
              <a:rPr lang="en-GB" smtClean="0"/>
              <a:pPr/>
              <a:t>‹#›</a:t>
            </a:fld>
            <a:endParaRPr lang="en-GB"/>
          </a:p>
        </p:txBody>
      </p:sp>
    </p:spTree>
    <p:extLst>
      <p:ext uri="{BB962C8B-B14F-4D97-AF65-F5344CB8AC3E}">
        <p14:creationId xmlns:p14="http://schemas.microsoft.com/office/powerpoint/2010/main" val="14503461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9A11AF-A0D7-4BBF-8B97-22B899022C2D}" type="datetimeFigureOut">
              <a:rPr lang="en-GB" smtClean="0"/>
              <a:pPr/>
              <a:t>26/06/2023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9E1B04-16A5-404D-A2FB-B7667C8355C4}" type="slidenum">
              <a:rPr lang="en-GB" smtClean="0"/>
              <a:pPr/>
              <a:t>‹#›</a:t>
            </a:fld>
            <a:endParaRPr lang="en-GB"/>
          </a:p>
        </p:txBody>
      </p:sp>
    </p:spTree>
    <p:extLst>
      <p:ext uri="{BB962C8B-B14F-4D97-AF65-F5344CB8AC3E}">
        <p14:creationId xmlns:p14="http://schemas.microsoft.com/office/powerpoint/2010/main" val="25270852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304070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9A11AF-A0D7-4BBF-8B97-22B899022C2D}" type="datetimeFigureOut">
              <a:rPr lang="en-GB" smtClean="0"/>
              <a:pPr/>
              <a:t>26/06/2023</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29E1B04-16A5-404D-A2FB-B7667C8355C4}" type="slidenum">
              <a:rPr lang="en-GB" smtClean="0"/>
              <a:pPr/>
              <a:t>‹#›</a:t>
            </a:fld>
            <a:endParaRPr lang="en-GB"/>
          </a:p>
        </p:txBody>
      </p:sp>
    </p:spTree>
    <p:extLst>
      <p:ext uri="{BB962C8B-B14F-4D97-AF65-F5344CB8AC3E}">
        <p14:creationId xmlns:p14="http://schemas.microsoft.com/office/powerpoint/2010/main" val="89275096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9A11AF-A0D7-4BBF-8B97-22B899022C2D}" type="datetimeFigureOut">
              <a:rPr lang="en-GB" smtClean="0"/>
              <a:pPr/>
              <a:t>26/06/2023</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9E1B04-16A5-404D-A2FB-B7667C8355C4}" type="slidenum">
              <a:rPr lang="en-GB" smtClean="0"/>
              <a:pPr/>
              <a:t>‹#›</a:t>
            </a:fld>
            <a:endParaRPr lang="en-GB"/>
          </a:p>
        </p:txBody>
      </p:sp>
    </p:spTree>
    <p:extLst>
      <p:ext uri="{BB962C8B-B14F-4D97-AF65-F5344CB8AC3E}">
        <p14:creationId xmlns:p14="http://schemas.microsoft.com/office/powerpoint/2010/main" val="304889184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69A11AF-A0D7-4BBF-8B97-22B899022C2D}" type="datetimeFigureOut">
              <a:rPr lang="en-GB" smtClean="0"/>
              <a:pPr/>
              <a:t>26/06/2023</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29E1B04-16A5-404D-A2FB-B7667C8355C4}" type="slidenum">
              <a:rPr lang="en-GB" smtClean="0"/>
              <a:pPr/>
              <a:t>‹#›</a:t>
            </a:fld>
            <a:endParaRPr lang="en-GB"/>
          </a:p>
        </p:txBody>
      </p:sp>
    </p:spTree>
    <p:extLst>
      <p:ext uri="{BB962C8B-B14F-4D97-AF65-F5344CB8AC3E}">
        <p14:creationId xmlns:p14="http://schemas.microsoft.com/office/powerpoint/2010/main" val="228839615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69A11AF-A0D7-4BBF-8B97-22B899022C2D}" type="datetimeFigureOut">
              <a:rPr lang="en-GB" smtClean="0"/>
              <a:pPr/>
              <a:t>26/06/2023</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29E1B04-16A5-404D-A2FB-B7667C8355C4}" type="slidenum">
              <a:rPr lang="en-GB" smtClean="0"/>
              <a:pPr/>
              <a:t>‹#›</a:t>
            </a:fld>
            <a:endParaRPr lang="en-GB"/>
          </a:p>
        </p:txBody>
      </p:sp>
    </p:spTree>
    <p:extLst>
      <p:ext uri="{BB962C8B-B14F-4D97-AF65-F5344CB8AC3E}">
        <p14:creationId xmlns:p14="http://schemas.microsoft.com/office/powerpoint/2010/main" val="39685819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69A11AF-A0D7-4BBF-8B97-22B899022C2D}" type="datetimeFigureOut">
              <a:rPr lang="en-GB" smtClean="0"/>
              <a:pPr/>
              <a:t>26/06/2023</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29E1B04-16A5-404D-A2FB-B7667C8355C4}" type="slidenum">
              <a:rPr lang="en-GB" smtClean="0"/>
              <a:pPr/>
              <a:t>‹#›</a:t>
            </a:fld>
            <a:endParaRPr lang="en-GB"/>
          </a:p>
        </p:txBody>
      </p:sp>
    </p:spTree>
    <p:extLst>
      <p:ext uri="{BB962C8B-B14F-4D97-AF65-F5344CB8AC3E}">
        <p14:creationId xmlns:p14="http://schemas.microsoft.com/office/powerpoint/2010/main" val="30876791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9A11AF-A0D7-4BBF-8B97-22B899022C2D}" type="datetimeFigureOut">
              <a:rPr lang="en-GB" smtClean="0"/>
              <a:pPr/>
              <a:t>26/06/2023</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9E1B04-16A5-404D-A2FB-B7667C8355C4}" type="slidenum">
              <a:rPr lang="en-GB" smtClean="0"/>
              <a:pPr/>
              <a:t>‹#›</a:t>
            </a:fld>
            <a:endParaRPr lang="en-GB"/>
          </a:p>
        </p:txBody>
      </p:sp>
    </p:spTree>
    <p:extLst>
      <p:ext uri="{BB962C8B-B14F-4D97-AF65-F5344CB8AC3E}">
        <p14:creationId xmlns:p14="http://schemas.microsoft.com/office/powerpoint/2010/main" val="46469044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9A11AF-A0D7-4BBF-8B97-22B899022C2D}" type="datetimeFigureOut">
              <a:rPr lang="en-GB" smtClean="0"/>
              <a:pPr/>
              <a:t>26/06/2023</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29E1B04-16A5-404D-A2FB-B7667C8355C4}" type="slidenum">
              <a:rPr lang="en-GB" smtClean="0"/>
              <a:pPr/>
              <a:t>‹#›</a:t>
            </a:fld>
            <a:endParaRPr lang="en-GB"/>
          </a:p>
        </p:txBody>
      </p:sp>
    </p:spTree>
    <p:extLst>
      <p:ext uri="{BB962C8B-B14F-4D97-AF65-F5344CB8AC3E}">
        <p14:creationId xmlns:p14="http://schemas.microsoft.com/office/powerpoint/2010/main" val="40087757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83671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9" descr="NC open door graphic (with text) - use on bottom left of documen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 y="5611812"/>
            <a:ext cx="30749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5"/>
          <p:cNvSpPr>
            <a:spLocks noChangeArrowheads="1"/>
          </p:cNvSpPr>
          <p:nvPr userDrawn="1"/>
        </p:nvSpPr>
        <p:spPr bwMode="auto">
          <a:xfrm>
            <a:off x="1" y="6524625"/>
            <a:ext cx="9144000" cy="333375"/>
          </a:xfrm>
          <a:prstGeom prst="rect">
            <a:avLst/>
          </a:prstGeom>
          <a:solidFill>
            <a:srgbClr val="003C7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TextBox 9"/>
          <p:cNvSpPr txBox="1"/>
          <p:nvPr userDrawn="1"/>
        </p:nvSpPr>
        <p:spPr>
          <a:xfrm>
            <a:off x="35496" y="6536377"/>
            <a:ext cx="2448272" cy="276999"/>
          </a:xfrm>
          <a:prstGeom prst="rect">
            <a:avLst/>
          </a:prstGeom>
          <a:noFill/>
        </p:spPr>
        <p:txBody>
          <a:bodyPr wrap="square" rtlCol="0">
            <a:spAutoFit/>
          </a:bodyPr>
          <a:lstStyle/>
          <a:p>
            <a:pPr algn="ctr"/>
            <a:r>
              <a:rPr lang="en-GB" sz="1200" dirty="0">
                <a:solidFill>
                  <a:schemeClr val="bg1"/>
                </a:solidFill>
              </a:rPr>
              <a:t>Knowledge</a:t>
            </a:r>
            <a:endParaRPr lang="en-GB" dirty="0">
              <a:solidFill>
                <a:schemeClr val="bg1"/>
              </a:solidFill>
            </a:endParaRPr>
          </a:p>
        </p:txBody>
      </p:sp>
      <p:sp>
        <p:nvSpPr>
          <p:cNvPr id="11" name="TextBox 10"/>
          <p:cNvSpPr txBox="1"/>
          <p:nvPr userDrawn="1"/>
        </p:nvSpPr>
        <p:spPr>
          <a:xfrm>
            <a:off x="2483768" y="6524625"/>
            <a:ext cx="2448272" cy="276999"/>
          </a:xfrm>
          <a:prstGeom prst="rect">
            <a:avLst/>
          </a:prstGeom>
          <a:noFill/>
        </p:spPr>
        <p:txBody>
          <a:bodyPr wrap="square" rtlCol="0">
            <a:spAutoFit/>
          </a:bodyPr>
          <a:lstStyle/>
          <a:p>
            <a:pPr algn="ctr"/>
            <a:r>
              <a:rPr lang="en-GB" sz="1200" dirty="0">
                <a:solidFill>
                  <a:schemeClr val="bg1"/>
                </a:solidFill>
              </a:rPr>
              <a:t>Application</a:t>
            </a:r>
            <a:endParaRPr lang="en-GB" dirty="0">
              <a:solidFill>
                <a:schemeClr val="bg1"/>
              </a:solidFill>
            </a:endParaRPr>
          </a:p>
        </p:txBody>
      </p:sp>
      <p:sp>
        <p:nvSpPr>
          <p:cNvPr id="12" name="TextBox 11"/>
          <p:cNvSpPr txBox="1"/>
          <p:nvPr userDrawn="1"/>
        </p:nvSpPr>
        <p:spPr>
          <a:xfrm>
            <a:off x="4644008" y="6536377"/>
            <a:ext cx="2448272" cy="276999"/>
          </a:xfrm>
          <a:prstGeom prst="rect">
            <a:avLst/>
          </a:prstGeom>
          <a:noFill/>
        </p:spPr>
        <p:txBody>
          <a:bodyPr wrap="square" rtlCol="0">
            <a:spAutoFit/>
          </a:bodyPr>
          <a:lstStyle/>
          <a:p>
            <a:pPr algn="ctr"/>
            <a:r>
              <a:rPr lang="en-GB" sz="1200" dirty="0">
                <a:solidFill>
                  <a:schemeClr val="bg1"/>
                </a:solidFill>
              </a:rPr>
              <a:t>Analysis</a:t>
            </a:r>
            <a:endParaRPr lang="en-GB" dirty="0">
              <a:solidFill>
                <a:schemeClr val="bg1"/>
              </a:solidFill>
            </a:endParaRPr>
          </a:p>
        </p:txBody>
      </p:sp>
      <p:sp>
        <p:nvSpPr>
          <p:cNvPr id="13" name="TextBox 12"/>
          <p:cNvSpPr txBox="1"/>
          <p:nvPr userDrawn="1"/>
        </p:nvSpPr>
        <p:spPr>
          <a:xfrm>
            <a:off x="6695728" y="6525344"/>
            <a:ext cx="2448272" cy="276999"/>
          </a:xfrm>
          <a:prstGeom prst="rect">
            <a:avLst/>
          </a:prstGeom>
          <a:noFill/>
        </p:spPr>
        <p:txBody>
          <a:bodyPr wrap="square" rtlCol="0">
            <a:spAutoFit/>
          </a:bodyPr>
          <a:lstStyle/>
          <a:p>
            <a:pPr algn="ctr"/>
            <a:r>
              <a:rPr lang="en-GB" sz="1200" dirty="0">
                <a:solidFill>
                  <a:schemeClr val="bg1"/>
                </a:solidFill>
              </a:rPr>
              <a:t>Evaluation</a:t>
            </a:r>
            <a:endParaRPr lang="en-GB" dirty="0">
              <a:solidFill>
                <a:schemeClr val="bg1"/>
              </a:solidFill>
            </a:endParaRPr>
          </a:p>
        </p:txBody>
      </p:sp>
      <p:sp>
        <p:nvSpPr>
          <p:cNvPr id="14" name="Rectangle 13"/>
          <p:cNvSpPr/>
          <p:nvPr userDrawn="1"/>
        </p:nvSpPr>
        <p:spPr>
          <a:xfrm rot="900000">
            <a:off x="868596" y="5847532"/>
            <a:ext cx="1057369"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a:off x="1846678" y="5975778"/>
            <a:ext cx="1057369"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0071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penclipart.org/detail/180962/business%20process%20-%20numbered"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GB" dirty="0">
                <a:solidFill>
                  <a:schemeClr val="bg1"/>
                </a:solidFill>
                <a:latin typeface="Arial Black" panose="020B0A04020102020204" pitchFamily="34" charset="0"/>
              </a:rPr>
              <a:t>A Level Accounting</a:t>
            </a:r>
            <a:br>
              <a:rPr lang="en-GB" dirty="0"/>
            </a:br>
            <a:endParaRPr lang="en-GB" dirty="0"/>
          </a:p>
        </p:txBody>
      </p:sp>
      <p:sp>
        <p:nvSpPr>
          <p:cNvPr id="3" name="Content Placeholder 2"/>
          <p:cNvSpPr>
            <a:spLocks noGrp="1"/>
          </p:cNvSpPr>
          <p:nvPr>
            <p:ph idx="1"/>
          </p:nvPr>
        </p:nvSpPr>
        <p:spPr>
          <a:xfrm>
            <a:off x="457200" y="1556792"/>
            <a:ext cx="8229600" cy="4525963"/>
          </a:xfrm>
        </p:spPr>
        <p:txBody>
          <a:bodyPr/>
          <a:lstStyle/>
          <a:p>
            <a:pPr marL="0" indent="0" algn="ctr">
              <a:buNone/>
            </a:pPr>
            <a:r>
              <a:rPr lang="en-GB" sz="5400" b="1" dirty="0"/>
              <a:t>Guide to preparing </a:t>
            </a:r>
          </a:p>
          <a:p>
            <a:pPr marL="0" indent="0" algn="ctr">
              <a:buNone/>
            </a:pPr>
            <a:r>
              <a:rPr lang="en-GB" sz="5400" b="1" dirty="0"/>
              <a:t>Income Statements</a:t>
            </a:r>
          </a:p>
          <a:p>
            <a:pPr marL="0" indent="0" algn="ctr">
              <a:buNone/>
            </a:pPr>
            <a:endParaRPr lang="en-GB" sz="5400" dirty="0"/>
          </a:p>
          <a:p>
            <a:pPr marL="0" indent="0" algn="ctr">
              <a:buNone/>
            </a:pPr>
            <a:endParaRPr lang="en-GB" sz="5400" dirty="0"/>
          </a:p>
          <a:p>
            <a:pPr marL="0" indent="0" algn="ctr">
              <a:buNone/>
            </a:pPr>
            <a:r>
              <a:rPr lang="en-GB" b="1" dirty="0">
                <a:solidFill>
                  <a:srgbClr val="7030A0"/>
                </a:solidFill>
              </a:rPr>
              <a:t>Please turn on the slide show</a:t>
            </a:r>
          </a:p>
        </p:txBody>
      </p:sp>
    </p:spTree>
    <p:extLst>
      <p:ext uri="{BB962C8B-B14F-4D97-AF65-F5344CB8AC3E}">
        <p14:creationId xmlns:p14="http://schemas.microsoft.com/office/powerpoint/2010/main" val="334624975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764704"/>
            <a:ext cx="7139136" cy="652934"/>
          </a:xfrm>
        </p:spPr>
        <p:txBody>
          <a:bodyPr/>
          <a:lstStyle/>
          <a:p>
            <a:r>
              <a:rPr lang="en-GB" sz="2000" dirty="0"/>
              <a:t>Income Statement for Wyvern Wholesalers</a:t>
            </a:r>
            <a:br>
              <a:rPr lang="en-GB" sz="2000" dirty="0"/>
            </a:br>
            <a:r>
              <a:rPr lang="en-GB" sz="2000" dirty="0"/>
              <a:t>For the Year Ended 31 December 20-1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0043951"/>
              </p:ext>
            </p:extLst>
          </p:nvPr>
        </p:nvGraphicFramePr>
        <p:xfrm>
          <a:off x="999208" y="1446231"/>
          <a:ext cx="7715200" cy="4993368"/>
        </p:xfrm>
        <a:graphic>
          <a:graphicData uri="http://schemas.openxmlformats.org/drawingml/2006/table">
            <a:tbl>
              <a:tblPr firstRow="1" bandRow="1">
                <a:tableStyleId>{2D5ABB26-0587-4C30-8999-92F81FD0307C}</a:tableStyleId>
              </a:tblPr>
              <a:tblGrid>
                <a:gridCol w="3925107">
                  <a:extLst>
                    <a:ext uri="{9D8B030D-6E8A-4147-A177-3AD203B41FA5}">
                      <a16:colId xmlns:a16="http://schemas.microsoft.com/office/drawing/2014/main" val="3082872518"/>
                    </a:ext>
                  </a:extLst>
                </a:gridCol>
                <a:gridCol w="1147620">
                  <a:extLst>
                    <a:ext uri="{9D8B030D-6E8A-4147-A177-3AD203B41FA5}">
                      <a16:colId xmlns:a16="http://schemas.microsoft.com/office/drawing/2014/main" val="3877081202"/>
                    </a:ext>
                  </a:extLst>
                </a:gridCol>
                <a:gridCol w="1350141">
                  <a:extLst>
                    <a:ext uri="{9D8B030D-6E8A-4147-A177-3AD203B41FA5}">
                      <a16:colId xmlns:a16="http://schemas.microsoft.com/office/drawing/2014/main" val="2434513754"/>
                    </a:ext>
                  </a:extLst>
                </a:gridCol>
                <a:gridCol w="1292332">
                  <a:extLst>
                    <a:ext uri="{9D8B030D-6E8A-4147-A177-3AD203B41FA5}">
                      <a16:colId xmlns:a16="http://schemas.microsoft.com/office/drawing/2014/main" val="1713982328"/>
                    </a:ext>
                  </a:extLst>
                </a:gridCol>
              </a:tblGrid>
              <a:tr h="345285">
                <a:tc>
                  <a:txBody>
                    <a:bodyPr/>
                    <a:lstStyle/>
                    <a:p>
                      <a:endParaRPr lang="en-GB" u="none" dirty="0"/>
                    </a:p>
                  </a:txBody>
                  <a:tcPr/>
                </a:tc>
                <a:tc>
                  <a:txBody>
                    <a:bodyPr/>
                    <a:lstStyle/>
                    <a:p>
                      <a:pPr algn="ctr"/>
                      <a:r>
                        <a:rPr lang="en-GB" dirty="0"/>
                        <a:t>£</a:t>
                      </a:r>
                    </a:p>
                  </a:txBody>
                  <a:tcPr/>
                </a:tc>
                <a:tc>
                  <a:txBody>
                    <a:bodyPr/>
                    <a:lstStyle/>
                    <a:p>
                      <a:pPr algn="ctr"/>
                      <a:r>
                        <a:rPr lang="en-GB" dirty="0"/>
                        <a:t>£</a:t>
                      </a:r>
                    </a:p>
                  </a:txBody>
                  <a:tcPr/>
                </a:tc>
                <a:tc>
                  <a:txBody>
                    <a:bodyPr/>
                    <a:lstStyle/>
                    <a:p>
                      <a:pPr algn="ctr"/>
                      <a:r>
                        <a:rPr lang="en-GB" dirty="0"/>
                        <a:t>£</a:t>
                      </a:r>
                    </a:p>
                  </a:txBody>
                  <a:tcPr/>
                </a:tc>
                <a:extLst>
                  <a:ext uri="{0D108BD9-81ED-4DB2-BD59-A6C34878D82A}">
                    <a16:rowId xmlns:a16="http://schemas.microsoft.com/office/drawing/2014/main" val="2512285899"/>
                  </a:ext>
                </a:extLst>
              </a:tr>
              <a:tr h="345285">
                <a:tc>
                  <a:txBody>
                    <a:bodyPr/>
                    <a:lstStyle/>
                    <a:p>
                      <a:r>
                        <a:rPr lang="en-GB" dirty="0"/>
                        <a:t>Gross Profit</a:t>
                      </a:r>
                      <a:endParaRPr lang="en-GB" b="1" dirty="0"/>
                    </a:p>
                  </a:txBody>
                  <a:tcPr/>
                </a:tc>
                <a:tc>
                  <a:txBody>
                    <a:bodyPr/>
                    <a:lstStyle/>
                    <a:p>
                      <a:pPr algn="r"/>
                      <a:endParaRPr lang="en-GB" b="1" dirty="0"/>
                    </a:p>
                  </a:txBody>
                  <a:tcPr/>
                </a:tc>
                <a:tc>
                  <a:txBody>
                    <a:bodyPr/>
                    <a:lstStyle/>
                    <a:p>
                      <a:pPr algn="r"/>
                      <a:endParaRPr lang="en-GB" b="1" dirty="0"/>
                    </a:p>
                  </a:txBody>
                  <a:tcPr/>
                </a:tc>
                <a:tc>
                  <a:txBody>
                    <a:bodyPr/>
                    <a:lstStyle/>
                    <a:p>
                      <a:pPr algn="r"/>
                      <a:r>
                        <a:rPr lang="en-GB" dirty="0"/>
                        <a:t>99,750</a:t>
                      </a:r>
                      <a:endParaRPr lang="en-GB" b="1" dirty="0"/>
                    </a:p>
                  </a:txBody>
                  <a:tcPr/>
                </a:tc>
                <a:extLst>
                  <a:ext uri="{0D108BD9-81ED-4DB2-BD59-A6C34878D82A}">
                    <a16:rowId xmlns:a16="http://schemas.microsoft.com/office/drawing/2014/main" val="3248338865"/>
                  </a:ext>
                </a:extLst>
              </a:tr>
              <a:tr h="345285">
                <a:tc>
                  <a:txBody>
                    <a:bodyPr/>
                    <a:lstStyle/>
                    <a:p>
                      <a:r>
                        <a:rPr lang="en-GB" dirty="0"/>
                        <a:t>Add</a:t>
                      </a:r>
                      <a:r>
                        <a:rPr lang="en-GB" baseline="0" dirty="0"/>
                        <a:t> discount Received (other income)</a:t>
                      </a:r>
                      <a:endParaRPr lang="en-GB" dirty="0"/>
                    </a:p>
                  </a:txBody>
                  <a:tcPr/>
                </a:tc>
                <a:tc>
                  <a:txBody>
                    <a:bodyPr/>
                    <a:lstStyle/>
                    <a:p>
                      <a:pPr algn="r"/>
                      <a:endParaRPr lang="en-GB"/>
                    </a:p>
                  </a:txBody>
                  <a:tcPr/>
                </a:tc>
                <a:tc>
                  <a:txBody>
                    <a:bodyPr/>
                    <a:lstStyle/>
                    <a:p>
                      <a:pPr algn="r"/>
                      <a:endParaRPr lang="en-GB" dirty="0"/>
                    </a:p>
                  </a:txBody>
                  <a:tcPr/>
                </a:tc>
                <a:tc>
                  <a:txBody>
                    <a:bodyPr/>
                    <a:lstStyle/>
                    <a:p>
                      <a:pPr algn="r"/>
                      <a:r>
                        <a:rPr lang="en-GB" u="sng" dirty="0"/>
                        <a:t>2,500</a:t>
                      </a:r>
                    </a:p>
                  </a:txBody>
                  <a:tcPr/>
                </a:tc>
                <a:extLst>
                  <a:ext uri="{0D108BD9-81ED-4DB2-BD59-A6C34878D82A}">
                    <a16:rowId xmlns:a16="http://schemas.microsoft.com/office/drawing/2014/main" val="3752384527"/>
                  </a:ext>
                </a:extLst>
              </a:tr>
              <a:tr h="345285">
                <a:tc>
                  <a:txBody>
                    <a:bodyPr/>
                    <a:lstStyle/>
                    <a:p>
                      <a:endParaRPr lang="en-GB" dirty="0"/>
                    </a:p>
                  </a:txBody>
                  <a:tcPr/>
                </a:tc>
                <a:tc>
                  <a:txBody>
                    <a:bodyPr/>
                    <a:lstStyle/>
                    <a:p>
                      <a:pPr algn="r"/>
                      <a:endParaRPr lang="en-GB"/>
                    </a:p>
                  </a:txBody>
                  <a:tcPr/>
                </a:tc>
                <a:tc>
                  <a:txBody>
                    <a:bodyPr/>
                    <a:lstStyle/>
                    <a:p>
                      <a:pPr algn="r"/>
                      <a:endParaRPr lang="en-GB"/>
                    </a:p>
                  </a:txBody>
                  <a:tcPr/>
                </a:tc>
                <a:tc>
                  <a:txBody>
                    <a:bodyPr/>
                    <a:lstStyle/>
                    <a:p>
                      <a:pPr algn="r"/>
                      <a:r>
                        <a:rPr lang="en-GB" dirty="0"/>
                        <a:t>102,250</a:t>
                      </a:r>
                    </a:p>
                  </a:txBody>
                  <a:tcPr/>
                </a:tc>
                <a:extLst>
                  <a:ext uri="{0D108BD9-81ED-4DB2-BD59-A6C34878D82A}">
                    <a16:rowId xmlns:a16="http://schemas.microsoft.com/office/drawing/2014/main" val="86137168"/>
                  </a:ext>
                </a:extLst>
              </a:tr>
              <a:tr h="345285">
                <a:tc>
                  <a:txBody>
                    <a:bodyPr/>
                    <a:lstStyle/>
                    <a:p>
                      <a:r>
                        <a:rPr lang="en-GB" dirty="0"/>
                        <a:t>Less</a:t>
                      </a:r>
                      <a:r>
                        <a:rPr lang="en-GB" baseline="0" dirty="0"/>
                        <a:t> Expenses</a:t>
                      </a:r>
                      <a:endParaRPr lang="en-GB" b="1" dirty="0"/>
                    </a:p>
                  </a:txBody>
                  <a:tcPr/>
                </a:tc>
                <a:tc>
                  <a:txBody>
                    <a:bodyPr/>
                    <a:lstStyle/>
                    <a:p>
                      <a:pPr algn="r"/>
                      <a:endParaRPr lang="en-GB"/>
                    </a:p>
                  </a:txBody>
                  <a:tcPr/>
                </a:tc>
                <a:tc>
                  <a:txBody>
                    <a:bodyPr/>
                    <a:lstStyle/>
                    <a:p>
                      <a:pPr algn="r"/>
                      <a:endParaRPr lang="en-GB" dirty="0"/>
                    </a:p>
                  </a:txBody>
                  <a:tcPr/>
                </a:tc>
                <a:tc>
                  <a:txBody>
                    <a:bodyPr/>
                    <a:lstStyle/>
                    <a:p>
                      <a:pPr algn="r"/>
                      <a:endParaRPr lang="en-GB" dirty="0"/>
                    </a:p>
                  </a:txBody>
                  <a:tcPr/>
                </a:tc>
                <a:extLst>
                  <a:ext uri="{0D108BD9-81ED-4DB2-BD59-A6C34878D82A}">
                    <a16:rowId xmlns:a16="http://schemas.microsoft.com/office/drawing/2014/main" val="997776534"/>
                  </a:ext>
                </a:extLst>
              </a:tr>
              <a:tr h="345285">
                <a:tc>
                  <a:txBody>
                    <a:bodyPr/>
                    <a:lstStyle/>
                    <a:p>
                      <a:r>
                        <a:rPr lang="en-GB" dirty="0"/>
                        <a:t>Discount allowed</a:t>
                      </a:r>
                    </a:p>
                  </a:txBody>
                  <a:tcPr/>
                </a:tc>
                <a:tc>
                  <a:txBody>
                    <a:bodyPr/>
                    <a:lstStyle/>
                    <a:p>
                      <a:pPr algn="r"/>
                      <a:endParaRPr lang="en-GB" dirty="0"/>
                    </a:p>
                  </a:txBody>
                  <a:tcPr/>
                </a:tc>
                <a:tc>
                  <a:txBody>
                    <a:bodyPr/>
                    <a:lstStyle/>
                    <a:p>
                      <a:pPr algn="r"/>
                      <a:r>
                        <a:rPr lang="en-GB" dirty="0"/>
                        <a:t>3,700</a:t>
                      </a:r>
                    </a:p>
                  </a:txBody>
                  <a:tcPr/>
                </a:tc>
                <a:tc>
                  <a:txBody>
                    <a:bodyPr/>
                    <a:lstStyle/>
                    <a:p>
                      <a:pPr algn="r"/>
                      <a:endParaRPr lang="en-GB" dirty="0"/>
                    </a:p>
                  </a:txBody>
                  <a:tcPr/>
                </a:tc>
                <a:extLst>
                  <a:ext uri="{0D108BD9-81ED-4DB2-BD59-A6C34878D82A}">
                    <a16:rowId xmlns:a16="http://schemas.microsoft.com/office/drawing/2014/main" val="3179474487"/>
                  </a:ext>
                </a:extLst>
              </a:tr>
              <a:tr h="345285">
                <a:tc>
                  <a:txBody>
                    <a:bodyPr/>
                    <a:lstStyle/>
                    <a:p>
                      <a:r>
                        <a:rPr lang="en-GB" dirty="0"/>
                        <a:t>Salaries</a:t>
                      </a:r>
                    </a:p>
                  </a:txBody>
                  <a:tcPr/>
                </a:tc>
                <a:tc>
                  <a:txBody>
                    <a:bodyPr/>
                    <a:lstStyle/>
                    <a:p>
                      <a:pPr algn="r"/>
                      <a:endParaRPr lang="en-GB" dirty="0"/>
                    </a:p>
                  </a:txBody>
                  <a:tcPr/>
                </a:tc>
                <a:tc>
                  <a:txBody>
                    <a:bodyPr/>
                    <a:lstStyle/>
                    <a:p>
                      <a:pPr algn="r"/>
                      <a:r>
                        <a:rPr lang="en-GB" dirty="0"/>
                        <a:t>46,000</a:t>
                      </a:r>
                    </a:p>
                  </a:txBody>
                  <a:tcPr/>
                </a:tc>
                <a:tc>
                  <a:txBody>
                    <a:bodyPr/>
                    <a:lstStyle/>
                    <a:p>
                      <a:pPr algn="r"/>
                      <a:endParaRPr lang="en-GB" dirty="0"/>
                    </a:p>
                  </a:txBody>
                  <a:tcPr/>
                </a:tc>
                <a:extLst>
                  <a:ext uri="{0D108BD9-81ED-4DB2-BD59-A6C34878D82A}">
                    <a16:rowId xmlns:a16="http://schemas.microsoft.com/office/drawing/2014/main" val="3554069996"/>
                  </a:ext>
                </a:extLst>
              </a:tr>
              <a:tr h="345285">
                <a:tc>
                  <a:txBody>
                    <a:bodyPr/>
                    <a:lstStyle/>
                    <a:p>
                      <a:r>
                        <a:rPr lang="en-GB" dirty="0"/>
                        <a:t>Electricity</a:t>
                      </a:r>
                      <a:r>
                        <a:rPr lang="en-GB" baseline="0" dirty="0"/>
                        <a:t> and Gas</a:t>
                      </a:r>
                      <a:endParaRPr lang="en-GB" dirty="0"/>
                    </a:p>
                  </a:txBody>
                  <a:tcPr/>
                </a:tc>
                <a:tc>
                  <a:txBody>
                    <a:bodyPr/>
                    <a:lstStyle/>
                    <a:p>
                      <a:pPr algn="r"/>
                      <a:endParaRPr lang="en-GB" dirty="0"/>
                    </a:p>
                  </a:txBody>
                  <a:tcPr/>
                </a:tc>
                <a:tc>
                  <a:txBody>
                    <a:bodyPr/>
                    <a:lstStyle/>
                    <a:p>
                      <a:pPr algn="r"/>
                      <a:r>
                        <a:rPr lang="en-GB" dirty="0"/>
                        <a:t>3,000</a:t>
                      </a:r>
                    </a:p>
                  </a:txBody>
                  <a:tcPr/>
                </a:tc>
                <a:tc>
                  <a:txBody>
                    <a:bodyPr/>
                    <a:lstStyle/>
                    <a:p>
                      <a:pPr algn="r"/>
                      <a:endParaRPr lang="en-GB" dirty="0"/>
                    </a:p>
                  </a:txBody>
                  <a:tcPr/>
                </a:tc>
                <a:extLst>
                  <a:ext uri="{0D108BD9-81ED-4DB2-BD59-A6C34878D82A}">
                    <a16:rowId xmlns:a16="http://schemas.microsoft.com/office/drawing/2014/main" val="2437766077"/>
                  </a:ext>
                </a:extLst>
              </a:tr>
              <a:tr h="345285">
                <a:tc>
                  <a:txBody>
                    <a:bodyPr/>
                    <a:lstStyle/>
                    <a:p>
                      <a:r>
                        <a:rPr lang="en-GB" dirty="0"/>
                        <a:t>Business</a:t>
                      </a:r>
                      <a:r>
                        <a:rPr lang="en-GB" baseline="0" dirty="0"/>
                        <a:t> Rent and Rates</a:t>
                      </a:r>
                      <a:endParaRPr lang="en-GB" dirty="0"/>
                    </a:p>
                  </a:txBody>
                  <a:tcPr/>
                </a:tc>
                <a:tc>
                  <a:txBody>
                    <a:bodyPr/>
                    <a:lstStyle/>
                    <a:p>
                      <a:pPr algn="r"/>
                      <a:endParaRPr lang="en-GB"/>
                    </a:p>
                  </a:txBody>
                  <a:tcPr/>
                </a:tc>
                <a:tc>
                  <a:txBody>
                    <a:bodyPr/>
                    <a:lstStyle/>
                    <a:p>
                      <a:pPr algn="r"/>
                      <a:r>
                        <a:rPr lang="en-GB" dirty="0"/>
                        <a:t>2,000</a:t>
                      </a:r>
                    </a:p>
                  </a:txBody>
                  <a:tcPr/>
                </a:tc>
                <a:tc>
                  <a:txBody>
                    <a:bodyPr/>
                    <a:lstStyle/>
                    <a:p>
                      <a:pPr algn="r"/>
                      <a:endParaRPr lang="en-GB" dirty="0"/>
                    </a:p>
                  </a:txBody>
                  <a:tcPr/>
                </a:tc>
                <a:extLst>
                  <a:ext uri="{0D108BD9-81ED-4DB2-BD59-A6C34878D82A}">
                    <a16:rowId xmlns:a16="http://schemas.microsoft.com/office/drawing/2014/main" val="967151662"/>
                  </a:ext>
                </a:extLst>
              </a:tr>
              <a:tr h="345285">
                <a:tc>
                  <a:txBody>
                    <a:bodyPr/>
                    <a:lstStyle/>
                    <a:p>
                      <a:r>
                        <a:rPr lang="en-GB" dirty="0"/>
                        <a:t>Sundry Items</a:t>
                      </a:r>
                    </a:p>
                  </a:txBody>
                  <a:tcPr/>
                </a:tc>
                <a:tc>
                  <a:txBody>
                    <a:bodyPr/>
                    <a:lstStyle/>
                    <a:p>
                      <a:pPr algn="r"/>
                      <a:endParaRPr lang="en-GB"/>
                    </a:p>
                  </a:txBody>
                  <a:tcPr/>
                </a:tc>
                <a:tc>
                  <a:txBody>
                    <a:bodyPr/>
                    <a:lstStyle/>
                    <a:p>
                      <a:pPr algn="r"/>
                      <a:r>
                        <a:rPr lang="en-GB" u="sng" dirty="0"/>
                        <a:t>4,700</a:t>
                      </a:r>
                    </a:p>
                  </a:txBody>
                  <a:tcPr/>
                </a:tc>
                <a:tc>
                  <a:txBody>
                    <a:bodyPr/>
                    <a:lstStyle/>
                    <a:p>
                      <a:pPr algn="r"/>
                      <a:endParaRPr lang="en-GB" dirty="0"/>
                    </a:p>
                  </a:txBody>
                  <a:tcPr/>
                </a:tc>
                <a:extLst>
                  <a:ext uri="{0D108BD9-81ED-4DB2-BD59-A6C34878D82A}">
                    <a16:rowId xmlns:a16="http://schemas.microsoft.com/office/drawing/2014/main" val="1466492410"/>
                  </a:ext>
                </a:extLst>
              </a:tr>
              <a:tr h="604248">
                <a:tc>
                  <a:txBody>
                    <a:bodyPr/>
                    <a:lstStyle/>
                    <a:p>
                      <a:r>
                        <a:rPr lang="en-GB" b="1" dirty="0">
                          <a:solidFill>
                            <a:srgbClr val="7030A0"/>
                          </a:solidFill>
                        </a:rPr>
                        <a:t>(E)</a:t>
                      </a:r>
                    </a:p>
                  </a:txBody>
                  <a:tcPr/>
                </a:tc>
                <a:tc>
                  <a:txBody>
                    <a:bodyPr/>
                    <a:lstStyle/>
                    <a:p>
                      <a:pPr algn="r"/>
                      <a:endParaRPr lang="en-GB"/>
                    </a:p>
                  </a:txBody>
                  <a:tcPr/>
                </a:tc>
                <a:tc>
                  <a:txBody>
                    <a:bodyPr/>
                    <a:lstStyle/>
                    <a:p>
                      <a:pPr algn="r"/>
                      <a:endParaRPr lang="en-GB" dirty="0"/>
                    </a:p>
                  </a:txBody>
                  <a:tcPr/>
                </a:tc>
                <a:tc>
                  <a:txBody>
                    <a:bodyPr/>
                    <a:lstStyle/>
                    <a:p>
                      <a:pPr algn="r"/>
                      <a:r>
                        <a:rPr lang="en-GB" u="sng" dirty="0"/>
                        <a:t>59,400</a:t>
                      </a:r>
                    </a:p>
                  </a:txBody>
                  <a:tcPr/>
                </a:tc>
                <a:extLst>
                  <a:ext uri="{0D108BD9-81ED-4DB2-BD59-A6C34878D82A}">
                    <a16:rowId xmlns:a16="http://schemas.microsoft.com/office/drawing/2014/main" val="887112236"/>
                  </a:ext>
                </a:extLst>
              </a:tr>
              <a:tr h="345285">
                <a:tc>
                  <a:txBody>
                    <a:bodyPr/>
                    <a:lstStyle/>
                    <a:p>
                      <a:r>
                        <a:rPr lang="en-GB" b="1" dirty="0"/>
                        <a:t>Profit for the</a:t>
                      </a:r>
                      <a:r>
                        <a:rPr lang="en-GB" b="1" baseline="0" dirty="0"/>
                        <a:t> Year </a:t>
                      </a:r>
                      <a:r>
                        <a:rPr lang="en-GB" b="1" baseline="0" dirty="0">
                          <a:solidFill>
                            <a:srgbClr val="7030A0"/>
                          </a:solidFill>
                        </a:rPr>
                        <a:t>(F)</a:t>
                      </a:r>
                      <a:endParaRPr lang="en-GB" b="1" dirty="0">
                        <a:solidFill>
                          <a:srgbClr val="7030A0"/>
                        </a:solidFill>
                      </a:endParaRPr>
                    </a:p>
                  </a:txBody>
                  <a:tcPr/>
                </a:tc>
                <a:tc>
                  <a:txBody>
                    <a:bodyPr/>
                    <a:lstStyle/>
                    <a:p>
                      <a:pPr algn="r"/>
                      <a:endParaRPr lang="en-GB" b="1" dirty="0"/>
                    </a:p>
                  </a:txBody>
                  <a:tcPr/>
                </a:tc>
                <a:tc>
                  <a:txBody>
                    <a:bodyPr/>
                    <a:lstStyle/>
                    <a:p>
                      <a:pPr algn="r"/>
                      <a:endParaRPr lang="en-GB" b="1" dirty="0"/>
                    </a:p>
                  </a:txBody>
                  <a:tcPr/>
                </a:tc>
                <a:tc>
                  <a:txBody>
                    <a:bodyPr/>
                    <a:lstStyle/>
                    <a:p>
                      <a:pPr algn="r"/>
                      <a:r>
                        <a:rPr lang="en-GB" b="1" u="sng" dirty="0"/>
                        <a:t>42,850</a:t>
                      </a:r>
                    </a:p>
                  </a:txBody>
                  <a:tcPr/>
                </a:tc>
                <a:extLst>
                  <a:ext uri="{0D108BD9-81ED-4DB2-BD59-A6C34878D82A}">
                    <a16:rowId xmlns:a16="http://schemas.microsoft.com/office/drawing/2014/main" val="3282223440"/>
                  </a:ext>
                </a:extLst>
              </a:tr>
              <a:tr h="345285">
                <a:tc>
                  <a:txBody>
                    <a:bodyPr/>
                    <a:lstStyle/>
                    <a:p>
                      <a:endParaRPr lang="en-GB" b="1" dirty="0"/>
                    </a:p>
                  </a:txBody>
                  <a:tcPr/>
                </a:tc>
                <a:tc>
                  <a:txBody>
                    <a:bodyPr/>
                    <a:lstStyle/>
                    <a:p>
                      <a:pPr algn="r"/>
                      <a:endParaRPr lang="en-GB" dirty="0"/>
                    </a:p>
                  </a:txBody>
                  <a:tcPr/>
                </a:tc>
                <a:tc>
                  <a:txBody>
                    <a:bodyPr/>
                    <a:lstStyle/>
                    <a:p>
                      <a:pPr algn="r"/>
                      <a:endParaRPr lang="en-GB" dirty="0"/>
                    </a:p>
                  </a:txBody>
                  <a:tcPr/>
                </a:tc>
                <a:tc>
                  <a:txBody>
                    <a:bodyPr/>
                    <a:lstStyle/>
                    <a:p>
                      <a:pPr algn="r"/>
                      <a:endParaRPr lang="en-GB" b="1" dirty="0"/>
                    </a:p>
                  </a:txBody>
                  <a:tcPr/>
                </a:tc>
                <a:extLst>
                  <a:ext uri="{0D108BD9-81ED-4DB2-BD59-A6C34878D82A}">
                    <a16:rowId xmlns:a16="http://schemas.microsoft.com/office/drawing/2014/main" val="3375792465"/>
                  </a:ext>
                </a:extLst>
              </a:tr>
            </a:tbl>
          </a:graphicData>
        </a:graphic>
      </p:graphicFrame>
      <p:sp>
        <p:nvSpPr>
          <p:cNvPr id="6" name="TextBox 5">
            <a:extLst>
              <a:ext uri="{FF2B5EF4-FFF2-40B4-BE49-F238E27FC236}">
                <a16:creationId xmlns:a16="http://schemas.microsoft.com/office/drawing/2014/main" id="{4F213832-1857-40C9-8B6E-B55AFF668949}"/>
              </a:ext>
            </a:extLst>
          </p:cNvPr>
          <p:cNvSpPr txBox="1"/>
          <p:nvPr/>
        </p:nvSpPr>
        <p:spPr>
          <a:xfrm>
            <a:off x="0" y="-8640"/>
            <a:ext cx="2411760" cy="1200329"/>
          </a:xfrm>
          <a:prstGeom prst="rect">
            <a:avLst/>
          </a:prstGeom>
          <a:solidFill>
            <a:schemeClr val="accent1">
              <a:lumMod val="40000"/>
              <a:lumOff val="60000"/>
            </a:schemeClr>
          </a:solidFill>
          <a:ln w="38100">
            <a:solidFill>
              <a:schemeClr val="tx1"/>
            </a:solidFill>
          </a:ln>
        </p:spPr>
        <p:txBody>
          <a:bodyPr wrap="square" rtlCol="0">
            <a:spAutoFit/>
          </a:bodyPr>
          <a:lstStyle/>
          <a:p>
            <a:r>
              <a:rPr lang="en-GB" dirty="0"/>
              <a:t>See next slide for how to calculate total expenses and profit for the year</a:t>
            </a:r>
          </a:p>
        </p:txBody>
      </p:sp>
    </p:spTree>
    <p:extLst>
      <p:ext uri="{BB962C8B-B14F-4D97-AF65-F5344CB8AC3E}">
        <p14:creationId xmlns:p14="http://schemas.microsoft.com/office/powerpoint/2010/main" val="272425830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9C9D1-4427-497D-87AE-D098F9FDCD88}"/>
              </a:ext>
            </a:extLst>
          </p:cNvPr>
          <p:cNvSpPr>
            <a:spLocks noGrp="1"/>
          </p:cNvSpPr>
          <p:nvPr>
            <p:ph type="title"/>
          </p:nvPr>
        </p:nvSpPr>
        <p:spPr>
          <a:xfrm>
            <a:off x="457200" y="0"/>
            <a:ext cx="8229600" cy="1417638"/>
          </a:xfrm>
        </p:spPr>
        <p:txBody>
          <a:bodyPr/>
          <a:lstStyle/>
          <a:p>
            <a:r>
              <a:rPr lang="en-GB" dirty="0">
                <a:solidFill>
                  <a:schemeClr val="bg1"/>
                </a:solidFill>
                <a:latin typeface="Arial Black" panose="020B0A04020102020204" pitchFamily="34" charset="0"/>
              </a:rPr>
              <a:t>Calculations</a:t>
            </a:r>
          </a:p>
        </p:txBody>
      </p:sp>
      <p:sp>
        <p:nvSpPr>
          <p:cNvPr id="4" name="Explosion 2 2">
            <a:extLst>
              <a:ext uri="{FF2B5EF4-FFF2-40B4-BE49-F238E27FC236}">
                <a16:creationId xmlns:a16="http://schemas.microsoft.com/office/drawing/2014/main" id="{D1C9837C-846D-4430-AD86-52AAF5ED6B02}"/>
              </a:ext>
            </a:extLst>
          </p:cNvPr>
          <p:cNvSpPr>
            <a:spLocks noGrp="1"/>
          </p:cNvSpPr>
          <p:nvPr>
            <p:ph idx="1"/>
          </p:nvPr>
        </p:nvSpPr>
        <p:spPr>
          <a:xfrm>
            <a:off x="97160" y="980728"/>
            <a:ext cx="5915000" cy="3062795"/>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sz="2800" b="1" dirty="0">
                <a:latin typeface="Arial Black" panose="020B0A04020102020204" pitchFamily="34" charset="0"/>
              </a:rPr>
              <a:t>(E)</a:t>
            </a:r>
          </a:p>
          <a:p>
            <a:pPr marL="0" indent="0" algn="ctr">
              <a:buNone/>
            </a:pPr>
            <a:r>
              <a:rPr lang="en-GB" sz="2000" b="1" dirty="0">
                <a:latin typeface="Arial Black" panose="020B0A04020102020204" pitchFamily="34" charset="0"/>
              </a:rPr>
              <a:t>Total Expenses </a:t>
            </a:r>
            <a:r>
              <a:rPr lang="en-GB" sz="1600" dirty="0"/>
              <a:t>= 3,700 + 46,000 + 3,000 + 2,000 + 4,700 = 59,400</a:t>
            </a:r>
          </a:p>
        </p:txBody>
      </p:sp>
      <p:sp>
        <p:nvSpPr>
          <p:cNvPr id="5" name="Cloud Callout 4">
            <a:extLst>
              <a:ext uri="{FF2B5EF4-FFF2-40B4-BE49-F238E27FC236}">
                <a16:creationId xmlns:a16="http://schemas.microsoft.com/office/drawing/2014/main" id="{F48FDE14-090B-4094-A44E-D8CD4A0880D3}"/>
              </a:ext>
            </a:extLst>
          </p:cNvPr>
          <p:cNvSpPr/>
          <p:nvPr/>
        </p:nvSpPr>
        <p:spPr>
          <a:xfrm rot="249175">
            <a:off x="3347863" y="3330510"/>
            <a:ext cx="5328592" cy="2592288"/>
          </a:xfrm>
          <a:prstGeom prst="cloudCallout">
            <a:avLst>
              <a:gd name="adj1" fmla="val -32495"/>
              <a:gd name="adj2" fmla="val 669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atin typeface="Arial Black" panose="020B0A04020102020204" pitchFamily="34" charset="0"/>
              </a:rPr>
              <a:t>(F)</a:t>
            </a:r>
          </a:p>
          <a:p>
            <a:pPr algn="ctr"/>
            <a:r>
              <a:rPr lang="en-GB" dirty="0">
                <a:latin typeface="Arial Black" panose="020B0A04020102020204" pitchFamily="34" charset="0"/>
              </a:rPr>
              <a:t>Profit for the Year</a:t>
            </a:r>
          </a:p>
          <a:p>
            <a:pPr algn="ctr"/>
            <a:r>
              <a:rPr lang="en-GB" dirty="0"/>
              <a:t>102,250 – total expenses 59,400 = profit for the year of 42,850</a:t>
            </a:r>
          </a:p>
        </p:txBody>
      </p:sp>
    </p:spTree>
    <p:extLst>
      <p:ext uri="{BB962C8B-B14F-4D97-AF65-F5344CB8AC3E}">
        <p14:creationId xmlns:p14="http://schemas.microsoft.com/office/powerpoint/2010/main" val="59653974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8B9E2-3996-4EF1-81DF-8EA55A964C19}"/>
              </a:ext>
            </a:extLst>
          </p:cNvPr>
          <p:cNvSpPr>
            <a:spLocks noGrp="1"/>
          </p:cNvSpPr>
          <p:nvPr>
            <p:ph type="title"/>
          </p:nvPr>
        </p:nvSpPr>
        <p:spPr>
          <a:xfrm>
            <a:off x="-108520" y="116632"/>
            <a:ext cx="9252520" cy="720080"/>
          </a:xfrm>
        </p:spPr>
        <p:txBody>
          <a:bodyPr/>
          <a:lstStyle/>
          <a:p>
            <a:r>
              <a:rPr lang="en-GB" dirty="0">
                <a:solidFill>
                  <a:schemeClr val="bg1"/>
                </a:solidFill>
                <a:latin typeface="Arial Black" panose="020B0A04020102020204" pitchFamily="34" charset="0"/>
              </a:rPr>
              <a:t>Layout of Income Statement</a:t>
            </a:r>
          </a:p>
        </p:txBody>
      </p:sp>
      <p:graphicFrame>
        <p:nvGraphicFramePr>
          <p:cNvPr id="4" name="Table 3">
            <a:extLst>
              <a:ext uri="{FF2B5EF4-FFF2-40B4-BE49-F238E27FC236}">
                <a16:creationId xmlns:a16="http://schemas.microsoft.com/office/drawing/2014/main" id="{8F73BDF6-6CCA-4D61-B694-F7D024E922AF}"/>
              </a:ext>
            </a:extLst>
          </p:cNvPr>
          <p:cNvGraphicFramePr>
            <a:graphicFrameLocks noGrp="1"/>
          </p:cNvGraphicFramePr>
          <p:nvPr>
            <p:extLst>
              <p:ext uri="{D42A27DB-BD31-4B8C-83A1-F6EECF244321}">
                <p14:modId xmlns:p14="http://schemas.microsoft.com/office/powerpoint/2010/main" val="1024723033"/>
              </p:ext>
            </p:extLst>
          </p:nvPr>
        </p:nvGraphicFramePr>
        <p:xfrm>
          <a:off x="1043608" y="1556792"/>
          <a:ext cx="7571184" cy="4754880"/>
        </p:xfrm>
        <a:graphic>
          <a:graphicData uri="http://schemas.openxmlformats.org/drawingml/2006/table">
            <a:tbl>
              <a:tblPr firstRow="1" bandRow="1">
                <a:tableStyleId>{5940675A-B579-460E-94D1-54222C63F5DA}</a:tableStyleId>
              </a:tblPr>
              <a:tblGrid>
                <a:gridCol w="3600400">
                  <a:extLst>
                    <a:ext uri="{9D8B030D-6E8A-4147-A177-3AD203B41FA5}">
                      <a16:colId xmlns:a16="http://schemas.microsoft.com/office/drawing/2014/main" val="1686377697"/>
                    </a:ext>
                  </a:extLst>
                </a:gridCol>
                <a:gridCol w="2160240">
                  <a:extLst>
                    <a:ext uri="{9D8B030D-6E8A-4147-A177-3AD203B41FA5}">
                      <a16:colId xmlns:a16="http://schemas.microsoft.com/office/drawing/2014/main" val="2728627918"/>
                    </a:ext>
                  </a:extLst>
                </a:gridCol>
                <a:gridCol w="1810544">
                  <a:extLst>
                    <a:ext uri="{9D8B030D-6E8A-4147-A177-3AD203B41FA5}">
                      <a16:colId xmlns:a16="http://schemas.microsoft.com/office/drawing/2014/main" val="4019243965"/>
                    </a:ext>
                  </a:extLst>
                </a:gridCol>
              </a:tblGrid>
              <a:tr h="365579">
                <a:tc>
                  <a:txBody>
                    <a:bodyPr/>
                    <a:lstStyle/>
                    <a:p>
                      <a:endParaRPr lang="en-GB" dirty="0"/>
                    </a:p>
                  </a:txBody>
                  <a:tcPr/>
                </a:tc>
                <a:tc>
                  <a:txBody>
                    <a:bodyPr/>
                    <a:lstStyle/>
                    <a:p>
                      <a:pPr algn="ctr"/>
                      <a:r>
                        <a:rPr lang="en-GB" dirty="0"/>
                        <a:t>£</a:t>
                      </a:r>
                    </a:p>
                  </a:txBody>
                  <a:tcPr/>
                </a:tc>
                <a:tc>
                  <a:txBody>
                    <a:bodyPr/>
                    <a:lstStyle/>
                    <a:p>
                      <a:pPr algn="ctr"/>
                      <a:r>
                        <a:rPr lang="en-GB" dirty="0"/>
                        <a:t>£</a:t>
                      </a:r>
                    </a:p>
                  </a:txBody>
                  <a:tcPr/>
                </a:tc>
                <a:extLst>
                  <a:ext uri="{0D108BD9-81ED-4DB2-BD59-A6C34878D82A}">
                    <a16:rowId xmlns:a16="http://schemas.microsoft.com/office/drawing/2014/main" val="1614092547"/>
                  </a:ext>
                </a:extLst>
              </a:tr>
              <a:tr h="365579">
                <a:tc>
                  <a:txBody>
                    <a:bodyPr/>
                    <a:lstStyle/>
                    <a:p>
                      <a:r>
                        <a:rPr lang="en-GB" dirty="0"/>
                        <a:t>Revenue</a:t>
                      </a:r>
                    </a:p>
                  </a:txBody>
                  <a:tcPr/>
                </a:tc>
                <a:tc>
                  <a:txBody>
                    <a:bodyPr/>
                    <a:lstStyle/>
                    <a:p>
                      <a:pPr algn="r"/>
                      <a:endParaRPr lang="en-GB" dirty="0">
                        <a:solidFill>
                          <a:srgbClr val="FF0000"/>
                        </a:solidFill>
                      </a:endParaRP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2887100449"/>
                  </a:ext>
                </a:extLst>
              </a:tr>
              <a:tr h="365579">
                <a:tc>
                  <a:txBody>
                    <a:bodyPr/>
                    <a:lstStyle/>
                    <a:p>
                      <a:r>
                        <a:rPr lang="en-GB" dirty="0"/>
                        <a:t>Opening Inventory</a:t>
                      </a:r>
                    </a:p>
                  </a:txBody>
                  <a:tcPr/>
                </a:tc>
                <a:tc>
                  <a:txBody>
                    <a:bodyPr/>
                    <a:lstStyle/>
                    <a:p>
                      <a:pPr algn="r"/>
                      <a:endParaRPr lang="en-GB" dirty="0">
                        <a:solidFill>
                          <a:srgbClr val="FF0000"/>
                        </a:solidFill>
                      </a:endParaRP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1260943557"/>
                  </a:ext>
                </a:extLst>
              </a:tr>
              <a:tr h="365579">
                <a:tc>
                  <a:txBody>
                    <a:bodyPr/>
                    <a:lstStyle/>
                    <a:p>
                      <a:r>
                        <a:rPr lang="en-GB" dirty="0"/>
                        <a:t>Purchases</a:t>
                      </a:r>
                    </a:p>
                  </a:txBody>
                  <a:tcPr/>
                </a:tc>
                <a:tc>
                  <a:txBody>
                    <a:bodyPr/>
                    <a:lstStyle/>
                    <a:p>
                      <a:pPr algn="r"/>
                      <a:endParaRPr lang="en-GB" dirty="0">
                        <a:solidFill>
                          <a:srgbClr val="FF0000"/>
                        </a:solidFill>
                      </a:endParaRP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1715409038"/>
                  </a:ext>
                </a:extLst>
              </a:tr>
              <a:tr h="365579">
                <a:tc>
                  <a:txBody>
                    <a:bodyPr/>
                    <a:lstStyle/>
                    <a:p>
                      <a:r>
                        <a:rPr lang="en-GB" dirty="0"/>
                        <a:t>Less Closing Inventory</a:t>
                      </a:r>
                    </a:p>
                  </a:txBody>
                  <a:tcPr/>
                </a:tc>
                <a:tc>
                  <a:txBody>
                    <a:bodyPr/>
                    <a:lstStyle/>
                    <a:p>
                      <a:pPr algn="r"/>
                      <a:endParaRPr lang="en-GB" u="sng" dirty="0">
                        <a:solidFill>
                          <a:srgbClr val="FF0000"/>
                        </a:solidFill>
                      </a:endParaRP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4105443603"/>
                  </a:ext>
                </a:extLst>
              </a:tr>
              <a:tr h="365579">
                <a:tc>
                  <a:txBody>
                    <a:bodyPr/>
                    <a:lstStyle/>
                    <a:p>
                      <a:r>
                        <a:rPr lang="en-GB" dirty="0"/>
                        <a:t>Less: Cost of Sales</a:t>
                      </a:r>
                    </a:p>
                  </a:txBody>
                  <a:tcPr/>
                </a:tc>
                <a:tc>
                  <a:txBody>
                    <a:bodyPr/>
                    <a:lstStyle/>
                    <a:p>
                      <a:pPr algn="r"/>
                      <a:endParaRPr lang="en-GB" dirty="0">
                        <a:solidFill>
                          <a:srgbClr val="FF0000"/>
                        </a:solidFill>
                      </a:endParaRPr>
                    </a:p>
                  </a:txBody>
                  <a:tcPr/>
                </a:tc>
                <a:tc>
                  <a:txBody>
                    <a:bodyPr/>
                    <a:lstStyle/>
                    <a:p>
                      <a:pPr algn="r"/>
                      <a:endParaRPr lang="en-GB" u="sng" dirty="0">
                        <a:solidFill>
                          <a:srgbClr val="FF0000"/>
                        </a:solidFill>
                      </a:endParaRPr>
                    </a:p>
                  </a:txBody>
                  <a:tcPr/>
                </a:tc>
                <a:extLst>
                  <a:ext uri="{0D108BD9-81ED-4DB2-BD59-A6C34878D82A}">
                    <a16:rowId xmlns:a16="http://schemas.microsoft.com/office/drawing/2014/main" val="929915724"/>
                  </a:ext>
                </a:extLst>
              </a:tr>
              <a:tr h="365579">
                <a:tc>
                  <a:txBody>
                    <a:bodyPr/>
                    <a:lstStyle/>
                    <a:p>
                      <a:r>
                        <a:rPr lang="en-GB" b="1" dirty="0"/>
                        <a:t>Gross Profit</a:t>
                      </a:r>
                    </a:p>
                  </a:txBody>
                  <a:tcPr/>
                </a:tc>
                <a:tc>
                  <a:txBody>
                    <a:bodyPr/>
                    <a:lstStyle/>
                    <a:p>
                      <a:pPr algn="r"/>
                      <a:endParaRPr lang="en-GB" b="1" dirty="0">
                        <a:solidFill>
                          <a:srgbClr val="FF0000"/>
                        </a:solidFill>
                      </a:endParaRPr>
                    </a:p>
                  </a:txBody>
                  <a:tcPr/>
                </a:tc>
                <a:tc>
                  <a:txBody>
                    <a:bodyPr/>
                    <a:lstStyle/>
                    <a:p>
                      <a:pPr algn="r"/>
                      <a:endParaRPr lang="en-GB" b="1" dirty="0">
                        <a:solidFill>
                          <a:srgbClr val="FF0000"/>
                        </a:solidFill>
                      </a:endParaRPr>
                    </a:p>
                  </a:txBody>
                  <a:tcPr/>
                </a:tc>
                <a:extLst>
                  <a:ext uri="{0D108BD9-81ED-4DB2-BD59-A6C34878D82A}">
                    <a16:rowId xmlns:a16="http://schemas.microsoft.com/office/drawing/2014/main" val="3328912556"/>
                  </a:ext>
                </a:extLst>
              </a:tr>
              <a:tr h="365579">
                <a:tc>
                  <a:txBody>
                    <a:bodyPr/>
                    <a:lstStyle/>
                    <a:p>
                      <a:r>
                        <a:rPr lang="en-GB" dirty="0"/>
                        <a:t>Less Expenses:</a:t>
                      </a:r>
                    </a:p>
                  </a:txBody>
                  <a:tcPr/>
                </a:tc>
                <a:tc>
                  <a:txBody>
                    <a:bodyPr/>
                    <a:lstStyle/>
                    <a:p>
                      <a:pPr algn="r"/>
                      <a:endParaRPr lang="en-GB" dirty="0">
                        <a:solidFill>
                          <a:srgbClr val="FF0000"/>
                        </a:solidFill>
                      </a:endParaRP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1611998957"/>
                  </a:ext>
                </a:extLst>
              </a:tr>
              <a:tr h="365579">
                <a:tc>
                  <a:txBody>
                    <a:bodyPr/>
                    <a:lstStyle/>
                    <a:p>
                      <a:r>
                        <a:rPr lang="en-GB" dirty="0"/>
                        <a:t>Office Rent</a:t>
                      </a:r>
                    </a:p>
                  </a:txBody>
                  <a:tcPr/>
                </a:tc>
                <a:tc>
                  <a:txBody>
                    <a:bodyPr/>
                    <a:lstStyle/>
                    <a:p>
                      <a:pPr algn="r"/>
                      <a:endParaRPr lang="en-GB" dirty="0">
                        <a:solidFill>
                          <a:srgbClr val="FF0000"/>
                        </a:solidFill>
                      </a:endParaRP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2770467735"/>
                  </a:ext>
                </a:extLst>
              </a:tr>
              <a:tr h="365579">
                <a:tc>
                  <a:txBody>
                    <a:bodyPr/>
                    <a:lstStyle/>
                    <a:p>
                      <a:r>
                        <a:rPr lang="en-GB" dirty="0"/>
                        <a:t>Heating and</a:t>
                      </a:r>
                      <a:r>
                        <a:rPr lang="en-GB" baseline="0" dirty="0"/>
                        <a:t> Lighting</a:t>
                      </a:r>
                      <a:endParaRPr lang="en-GB" dirty="0"/>
                    </a:p>
                  </a:txBody>
                  <a:tcPr/>
                </a:tc>
                <a:tc>
                  <a:txBody>
                    <a:bodyPr/>
                    <a:lstStyle/>
                    <a:p>
                      <a:pPr algn="r"/>
                      <a:endParaRPr lang="en-GB" dirty="0">
                        <a:solidFill>
                          <a:srgbClr val="FF0000"/>
                        </a:solidFill>
                      </a:endParaRP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1227517331"/>
                  </a:ext>
                </a:extLst>
              </a:tr>
              <a:tr h="365579">
                <a:tc>
                  <a:txBody>
                    <a:bodyPr/>
                    <a:lstStyle/>
                    <a:p>
                      <a:r>
                        <a:rPr lang="en-GB" dirty="0"/>
                        <a:t>Wages and Salaries</a:t>
                      </a:r>
                    </a:p>
                  </a:txBody>
                  <a:tcPr/>
                </a:tc>
                <a:tc>
                  <a:txBody>
                    <a:bodyPr/>
                    <a:lstStyle/>
                    <a:p>
                      <a:pPr algn="r"/>
                      <a:endParaRPr lang="en-GB" u="sng" dirty="0">
                        <a:solidFill>
                          <a:srgbClr val="FF0000"/>
                        </a:solidFill>
                      </a:endParaRP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603635413"/>
                  </a:ext>
                </a:extLst>
              </a:tr>
              <a:tr h="365579">
                <a:tc>
                  <a:txBody>
                    <a:bodyPr/>
                    <a:lstStyle/>
                    <a:p>
                      <a:endParaRPr lang="en-GB" dirty="0"/>
                    </a:p>
                  </a:txBody>
                  <a:tcPr/>
                </a:tc>
                <a:tc>
                  <a:txBody>
                    <a:bodyPr/>
                    <a:lstStyle/>
                    <a:p>
                      <a:pPr algn="r"/>
                      <a:endParaRPr lang="en-GB" dirty="0">
                        <a:solidFill>
                          <a:srgbClr val="FF0000"/>
                        </a:solidFill>
                      </a:endParaRPr>
                    </a:p>
                  </a:txBody>
                  <a:tcPr/>
                </a:tc>
                <a:tc>
                  <a:txBody>
                    <a:bodyPr/>
                    <a:lstStyle/>
                    <a:p>
                      <a:pPr algn="r"/>
                      <a:endParaRPr lang="en-GB" u="sng" dirty="0">
                        <a:solidFill>
                          <a:srgbClr val="FF0000"/>
                        </a:solidFill>
                      </a:endParaRPr>
                    </a:p>
                  </a:txBody>
                  <a:tcPr/>
                </a:tc>
                <a:extLst>
                  <a:ext uri="{0D108BD9-81ED-4DB2-BD59-A6C34878D82A}">
                    <a16:rowId xmlns:a16="http://schemas.microsoft.com/office/drawing/2014/main" val="3964789192"/>
                  </a:ext>
                </a:extLst>
              </a:tr>
              <a:tr h="365579">
                <a:tc>
                  <a:txBody>
                    <a:bodyPr/>
                    <a:lstStyle/>
                    <a:p>
                      <a:r>
                        <a:rPr lang="en-GB" b="1" dirty="0"/>
                        <a:t>Profit</a:t>
                      </a:r>
                      <a:r>
                        <a:rPr lang="en-GB" b="1" baseline="0" dirty="0"/>
                        <a:t> for the Year</a:t>
                      </a:r>
                      <a:endParaRPr lang="en-GB" b="1" dirty="0"/>
                    </a:p>
                  </a:txBody>
                  <a:tcPr/>
                </a:tc>
                <a:tc>
                  <a:txBody>
                    <a:bodyPr/>
                    <a:lstStyle/>
                    <a:p>
                      <a:pPr algn="r"/>
                      <a:endParaRPr lang="en-GB" b="1" dirty="0">
                        <a:solidFill>
                          <a:srgbClr val="FF0000"/>
                        </a:solidFill>
                      </a:endParaRPr>
                    </a:p>
                  </a:txBody>
                  <a:tcPr/>
                </a:tc>
                <a:tc>
                  <a:txBody>
                    <a:bodyPr/>
                    <a:lstStyle/>
                    <a:p>
                      <a:pPr algn="r"/>
                      <a:endParaRPr lang="en-GB" b="1" u="sng" dirty="0">
                        <a:solidFill>
                          <a:srgbClr val="FF0000"/>
                        </a:solidFill>
                      </a:endParaRPr>
                    </a:p>
                  </a:txBody>
                  <a:tcPr/>
                </a:tc>
                <a:extLst>
                  <a:ext uri="{0D108BD9-81ED-4DB2-BD59-A6C34878D82A}">
                    <a16:rowId xmlns:a16="http://schemas.microsoft.com/office/drawing/2014/main" val="2706985790"/>
                  </a:ext>
                </a:extLst>
              </a:tr>
            </a:tbl>
          </a:graphicData>
        </a:graphic>
      </p:graphicFrame>
      <p:sp>
        <p:nvSpPr>
          <p:cNvPr id="5" name="TextBox 4">
            <a:extLst>
              <a:ext uri="{FF2B5EF4-FFF2-40B4-BE49-F238E27FC236}">
                <a16:creationId xmlns:a16="http://schemas.microsoft.com/office/drawing/2014/main" id="{A9AEBB6B-C436-4E3C-929C-C1E77169ABB1}"/>
              </a:ext>
            </a:extLst>
          </p:cNvPr>
          <p:cNvSpPr txBox="1"/>
          <p:nvPr/>
        </p:nvSpPr>
        <p:spPr>
          <a:xfrm>
            <a:off x="1043608" y="873586"/>
            <a:ext cx="7571184" cy="646331"/>
          </a:xfrm>
          <a:prstGeom prst="rect">
            <a:avLst/>
          </a:prstGeom>
          <a:noFill/>
        </p:spPr>
        <p:txBody>
          <a:bodyPr wrap="square" rtlCol="0">
            <a:spAutoFit/>
          </a:bodyPr>
          <a:lstStyle/>
          <a:p>
            <a:pPr algn="ctr"/>
            <a:r>
              <a:rPr lang="en-GB" dirty="0">
                <a:solidFill>
                  <a:srgbClr val="FF0000"/>
                </a:solidFill>
              </a:rPr>
              <a:t>Name of owner or business</a:t>
            </a:r>
          </a:p>
          <a:p>
            <a:pPr algn="ctr"/>
            <a:r>
              <a:rPr lang="en-GB" dirty="0"/>
              <a:t>INCOME STATEMENT FOR YEAR ENDED  (</a:t>
            </a:r>
            <a:r>
              <a:rPr lang="en-GB" dirty="0">
                <a:solidFill>
                  <a:srgbClr val="FF0000"/>
                </a:solidFill>
              </a:rPr>
              <a:t>date</a:t>
            </a:r>
            <a:r>
              <a:rPr lang="en-GB" dirty="0"/>
              <a:t>)</a:t>
            </a:r>
          </a:p>
        </p:txBody>
      </p:sp>
    </p:spTree>
    <p:extLst>
      <p:ext uri="{BB962C8B-B14F-4D97-AF65-F5344CB8AC3E}">
        <p14:creationId xmlns:p14="http://schemas.microsoft.com/office/powerpoint/2010/main" val="41731511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dirty="0">
                <a:solidFill>
                  <a:schemeClr val="bg1"/>
                </a:solidFill>
                <a:latin typeface="Arial Black" panose="020B0A04020102020204" pitchFamily="34" charset="0"/>
              </a:rPr>
              <a:t>Example</a:t>
            </a:r>
            <a:br>
              <a:rPr lang="en-GB" dirty="0">
                <a:solidFill>
                  <a:schemeClr val="bg1"/>
                </a:solidFill>
                <a:latin typeface="Arial Black" panose="020B0A04020102020204" pitchFamily="34" charset="0"/>
              </a:rPr>
            </a:br>
            <a:endParaRPr lang="en-GB"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479932" y="1340768"/>
            <a:ext cx="8229600" cy="4525963"/>
          </a:xfrm>
          <a:solidFill>
            <a:schemeClr val="accent1">
              <a:lumMod val="40000"/>
              <a:lumOff val="60000"/>
            </a:schemeClr>
          </a:solidFill>
        </p:spPr>
        <p:txBody>
          <a:bodyPr/>
          <a:lstStyle/>
          <a:p>
            <a:r>
              <a:rPr lang="en-GB" sz="3600" dirty="0"/>
              <a:t>The following 3 slides will show you how to create an income statement. The question is on slide 14.</a:t>
            </a:r>
          </a:p>
          <a:p>
            <a:r>
              <a:rPr lang="en-GB" sz="3600" dirty="0"/>
              <a:t>Follow the steps given on slide 15</a:t>
            </a:r>
          </a:p>
          <a:p>
            <a:pPr marL="0" indent="0">
              <a:buNone/>
            </a:pPr>
            <a:endParaRPr lang="en-GB" sz="3600" dirty="0"/>
          </a:p>
        </p:txBody>
      </p:sp>
      <p:pic>
        <p:nvPicPr>
          <p:cNvPr id="4" name="Picture 3">
            <a:extLst>
              <a:ext uri="{FF2B5EF4-FFF2-40B4-BE49-F238E27FC236}">
                <a16:creationId xmlns:a16="http://schemas.microsoft.com/office/drawing/2014/main" id="{74C89D1D-EB1B-4700-AB70-C4431C758AC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79932" y="4032803"/>
            <a:ext cx="8229600" cy="1872208"/>
          </a:xfrm>
          <a:prstGeom prst="rect">
            <a:avLst/>
          </a:prstGeom>
        </p:spPr>
      </p:pic>
    </p:spTree>
    <p:extLst>
      <p:ext uri="{BB962C8B-B14F-4D97-AF65-F5344CB8AC3E}">
        <p14:creationId xmlns:p14="http://schemas.microsoft.com/office/powerpoint/2010/main" val="46594942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22"/>
            <a:ext cx="9144000" cy="1143000"/>
          </a:xfrm>
          <a:solidFill>
            <a:schemeClr val="accent1">
              <a:lumMod val="40000"/>
              <a:lumOff val="60000"/>
            </a:schemeClr>
          </a:solidFill>
        </p:spPr>
        <p:txBody>
          <a:bodyPr/>
          <a:lstStyle/>
          <a:p>
            <a:pPr algn="l"/>
            <a:r>
              <a:rPr lang="en-GB" sz="2000" dirty="0">
                <a:latin typeface="Arial" panose="020B0604020202020204" pitchFamily="34" charset="0"/>
                <a:cs typeface="Arial" panose="020B0604020202020204" pitchFamily="34" charset="0"/>
              </a:rPr>
              <a:t>The following information has been extracted from the business accounts of </a:t>
            </a:r>
            <a:r>
              <a:rPr lang="en-GB" sz="2000" b="1" dirty="0">
                <a:latin typeface="Arial" panose="020B0604020202020204" pitchFamily="34" charset="0"/>
                <a:cs typeface="Arial" panose="020B0604020202020204" pitchFamily="34" charset="0"/>
              </a:rPr>
              <a:t>Matthew Lloyd</a:t>
            </a:r>
            <a:r>
              <a:rPr lang="en-GB" sz="2000" dirty="0">
                <a:latin typeface="Arial" panose="020B0604020202020204" pitchFamily="34" charset="0"/>
                <a:cs typeface="Arial" panose="020B0604020202020204" pitchFamily="34" charset="0"/>
              </a:rPr>
              <a:t> from his first year of trading which ended on 31st December 2022. (** there is no opening inventory! **)</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80159824"/>
              </p:ext>
            </p:extLst>
          </p:nvPr>
        </p:nvGraphicFramePr>
        <p:xfrm>
          <a:off x="2668772" y="1201478"/>
          <a:ext cx="5287604" cy="4315753"/>
        </p:xfrm>
        <a:graphic>
          <a:graphicData uri="http://schemas.openxmlformats.org/drawingml/2006/table">
            <a:tbl>
              <a:tblPr firstRow="1" firstCol="1" bandRow="1"/>
              <a:tblGrid>
                <a:gridCol w="3776861">
                  <a:extLst>
                    <a:ext uri="{9D8B030D-6E8A-4147-A177-3AD203B41FA5}">
                      <a16:colId xmlns:a16="http://schemas.microsoft.com/office/drawing/2014/main" val="4120689516"/>
                    </a:ext>
                  </a:extLst>
                </a:gridCol>
                <a:gridCol w="1510743">
                  <a:extLst>
                    <a:ext uri="{9D8B030D-6E8A-4147-A177-3AD203B41FA5}">
                      <a16:colId xmlns:a16="http://schemas.microsoft.com/office/drawing/2014/main" val="1828624833"/>
                    </a:ext>
                  </a:extLst>
                </a:gridCol>
              </a:tblGrid>
              <a:tr h="401422">
                <a:tc rowSpan="2">
                  <a:txBody>
                    <a:bodyPr/>
                    <a:lstStyle/>
                    <a:p>
                      <a:pPr>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 </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600" b="1">
                          <a:effectLst/>
                          <a:latin typeface="Arial" panose="020B0604020202020204" pitchFamily="34" charset="0"/>
                          <a:ea typeface="Calibri" panose="020F0502020204030204" pitchFamily="34" charset="0"/>
                          <a:cs typeface="Arial" panose="020B0604020202020204" pitchFamily="34" charset="0"/>
                        </a:rPr>
                        <a:t> </a:t>
                      </a:r>
                      <a:endParaRPr lang="en-GB"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9013501"/>
                  </a:ext>
                </a:extLst>
              </a:tr>
              <a:tr h="401422">
                <a:tc vMerge="1">
                  <a:txBody>
                    <a:bodyPr/>
                    <a:lstStyle/>
                    <a:p>
                      <a:endParaRPr lang="en-GB"/>
                    </a:p>
                  </a:txBody>
                  <a:tcPr/>
                </a:tc>
                <a:tc>
                  <a:txBody>
                    <a:bodyPr/>
                    <a:lstStyle/>
                    <a:p>
                      <a:pPr algn="ctr">
                        <a:lnSpc>
                          <a:spcPct val="150000"/>
                        </a:lnSpc>
                        <a:spcAft>
                          <a:spcPts val="0"/>
                        </a:spcAft>
                      </a:pPr>
                      <a:r>
                        <a:rPr lang="en-GB" sz="1600" b="1" dirty="0">
                          <a:effectLst/>
                          <a:latin typeface="Arial" panose="020B0604020202020204" pitchFamily="34" charset="0"/>
                          <a:ea typeface="Calibri" panose="020F0502020204030204" pitchFamily="34" charset="0"/>
                          <a:cs typeface="Arial" panose="020B0604020202020204" pitchFamily="34" charset="0"/>
                        </a:rPr>
                        <a: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9257142"/>
                  </a:ext>
                </a:extLst>
              </a:tr>
              <a:tr h="401422">
                <a:tc>
                  <a:txBody>
                    <a:bodyPr/>
                    <a:lstStyle/>
                    <a:p>
                      <a:pP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Purchases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94 350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5560332"/>
                  </a:ext>
                </a:extLst>
              </a:tr>
              <a:tr h="702956">
                <a:tc>
                  <a:txBody>
                    <a:bodyPr/>
                    <a:lstStyle/>
                    <a:p>
                      <a:pP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Revenue (Sales)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r>
                        <a:rPr lang="en-GB" sz="1600" dirty="0">
                          <a:effectLst/>
                          <a:latin typeface="Arial" panose="020B0604020202020204" pitchFamily="34" charset="0"/>
                          <a:ea typeface="Calibri" panose="020F0502020204030204" pitchFamily="34" charset="0"/>
                          <a:cs typeface="Arial" panose="020B0604020202020204" pitchFamily="34" charset="0"/>
                        </a:rPr>
                        <a:t>125 890</a:t>
                      </a:r>
                    </a:p>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6703975"/>
                  </a:ext>
                </a:extLst>
              </a:tr>
              <a:tr h="802843">
                <a:tc>
                  <a:txBody>
                    <a:bodyPr/>
                    <a:lstStyle/>
                    <a:p>
                      <a:pP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Inventory at 31</a:t>
                      </a:r>
                      <a:r>
                        <a:rPr lang="en-GB" sz="1600" baseline="30000" dirty="0">
                          <a:effectLst/>
                          <a:latin typeface="Arial" panose="020B0604020202020204" pitchFamily="34" charset="0"/>
                          <a:ea typeface="Calibri" panose="020F0502020204030204" pitchFamily="34" charset="0"/>
                          <a:cs typeface="Arial" panose="020B0604020202020204" pitchFamily="34" charset="0"/>
                        </a:rPr>
                        <a:t>st</a:t>
                      </a:r>
                      <a:r>
                        <a:rPr lang="en-GB" sz="1600" dirty="0">
                          <a:effectLst/>
                          <a:latin typeface="Arial" panose="020B0604020202020204" pitchFamily="34" charset="0"/>
                          <a:ea typeface="Calibri" panose="020F0502020204030204" pitchFamily="34" charset="0"/>
                          <a:cs typeface="Arial" panose="020B0604020202020204" pitchFamily="34" charset="0"/>
                        </a:rPr>
                        <a:t> December 2018 (Closing Inventory)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5 950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473365"/>
                  </a:ext>
                </a:extLst>
              </a:tr>
              <a:tr h="401422">
                <a:tc>
                  <a:txBody>
                    <a:bodyPr/>
                    <a:lstStyle/>
                    <a:p>
                      <a:pP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Office Rent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4 850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9611884"/>
                  </a:ext>
                </a:extLst>
              </a:tr>
              <a:tr h="401422">
                <a:tc>
                  <a:txBody>
                    <a:bodyPr/>
                    <a:lstStyle/>
                    <a:p>
                      <a:pP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Heating and Lighting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2 120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3512225"/>
                  </a:ext>
                </a:extLst>
              </a:tr>
              <a:tr h="401422">
                <a:tc>
                  <a:txBody>
                    <a:bodyPr/>
                    <a:lstStyle/>
                    <a:p>
                      <a:pPr>
                        <a:lnSpc>
                          <a:spcPct val="150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Wages and Salaries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10 350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2039862"/>
                  </a:ext>
                </a:extLst>
              </a:tr>
              <a:tr h="401422">
                <a:tc>
                  <a:txBody>
                    <a:bodyPr/>
                    <a:lstStyle/>
                    <a:p>
                      <a:pP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Office Equipment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8 500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6154358"/>
                  </a:ext>
                </a:extLst>
              </a:tr>
            </a:tbl>
          </a:graphicData>
        </a:graphic>
      </p:graphicFrame>
      <p:sp>
        <p:nvSpPr>
          <p:cNvPr id="10" name="TextBox 9"/>
          <p:cNvSpPr txBox="1"/>
          <p:nvPr/>
        </p:nvSpPr>
        <p:spPr>
          <a:xfrm>
            <a:off x="971600" y="5667154"/>
            <a:ext cx="7992888" cy="707886"/>
          </a:xfrm>
          <a:prstGeom prst="rect">
            <a:avLst/>
          </a:prstGeom>
          <a:solidFill>
            <a:schemeClr val="accent1">
              <a:lumMod val="40000"/>
              <a:lumOff val="60000"/>
            </a:schemeClr>
          </a:solidFill>
        </p:spPr>
        <p:txBody>
          <a:bodyPr wrap="square" rtlCol="0">
            <a:spAutoFit/>
          </a:bodyPr>
          <a:lstStyle/>
          <a:p>
            <a:r>
              <a:rPr lang="en-GB" sz="2000" dirty="0">
                <a:latin typeface="Arial" panose="020B0604020202020204" pitchFamily="34" charset="0"/>
                <a:cs typeface="Arial" panose="020B0604020202020204" pitchFamily="34" charset="0"/>
              </a:rPr>
              <a:t>Use information above to prepare the </a:t>
            </a:r>
            <a:r>
              <a:rPr lang="en-GB" sz="2000" b="1" dirty="0">
                <a:latin typeface="Arial" panose="020B0604020202020204" pitchFamily="34" charset="0"/>
                <a:cs typeface="Arial" panose="020B0604020202020204" pitchFamily="34" charset="0"/>
              </a:rPr>
              <a:t>Income Statement </a:t>
            </a:r>
            <a:r>
              <a:rPr lang="en-GB" sz="2000" dirty="0">
                <a:latin typeface="Arial" panose="020B0604020202020204" pitchFamily="34" charset="0"/>
                <a:cs typeface="Arial" panose="020B0604020202020204" pitchFamily="34" charset="0"/>
              </a:rPr>
              <a:t>of Matthew Lloyd for the year ended 31</a:t>
            </a:r>
            <a:r>
              <a:rPr lang="en-GB" sz="2000" baseline="30000" dirty="0">
                <a:latin typeface="Arial" panose="020B0604020202020204" pitchFamily="34" charset="0"/>
                <a:cs typeface="Arial" panose="020B0604020202020204" pitchFamily="34" charset="0"/>
              </a:rPr>
              <a:t>st</a:t>
            </a:r>
            <a:r>
              <a:rPr lang="en-GB" sz="2000" dirty="0">
                <a:latin typeface="Arial" panose="020B0604020202020204" pitchFamily="34" charset="0"/>
                <a:cs typeface="Arial" panose="020B0604020202020204" pitchFamily="34" charset="0"/>
              </a:rPr>
              <a:t> December 2022.</a:t>
            </a:r>
          </a:p>
        </p:txBody>
      </p:sp>
      <p:sp>
        <p:nvSpPr>
          <p:cNvPr id="3" name="TextBox 2">
            <a:extLst>
              <a:ext uri="{FF2B5EF4-FFF2-40B4-BE49-F238E27FC236}">
                <a16:creationId xmlns:a16="http://schemas.microsoft.com/office/drawing/2014/main" id="{07821D68-651B-4F3F-AE08-F2BBDDAC08D7}"/>
              </a:ext>
            </a:extLst>
          </p:cNvPr>
          <p:cNvSpPr txBox="1"/>
          <p:nvPr/>
        </p:nvSpPr>
        <p:spPr>
          <a:xfrm>
            <a:off x="251520" y="2636912"/>
            <a:ext cx="2195736" cy="523220"/>
          </a:xfrm>
          <a:prstGeom prst="rect">
            <a:avLst/>
          </a:prstGeom>
          <a:solidFill>
            <a:schemeClr val="accent1">
              <a:lumMod val="40000"/>
              <a:lumOff val="60000"/>
            </a:schemeClr>
          </a:solidFill>
          <a:ln w="28575">
            <a:solidFill>
              <a:schemeClr val="accent1"/>
            </a:solidFill>
          </a:ln>
        </p:spPr>
        <p:txBody>
          <a:bodyPr wrap="square" rtlCol="0">
            <a:spAutoFit/>
          </a:bodyPr>
          <a:lstStyle/>
          <a:p>
            <a:pPr algn="ctr"/>
            <a:r>
              <a:rPr lang="en-GB" sz="2800" dirty="0">
                <a:latin typeface="Arial" panose="020B0604020202020204" pitchFamily="34" charset="0"/>
                <a:cs typeface="Arial" panose="020B0604020202020204" pitchFamily="34" charset="0"/>
              </a:rPr>
              <a:t>Question</a:t>
            </a:r>
          </a:p>
        </p:txBody>
      </p:sp>
    </p:spTree>
    <p:extLst>
      <p:ext uri="{BB962C8B-B14F-4D97-AF65-F5344CB8AC3E}">
        <p14:creationId xmlns:p14="http://schemas.microsoft.com/office/powerpoint/2010/main" val="22285077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0"/>
            <a:ext cx="8928992" cy="908720"/>
          </a:xfrm>
        </p:spPr>
        <p:txBody>
          <a:bodyPr/>
          <a:lstStyle/>
          <a:p>
            <a:r>
              <a:rPr lang="en-GB" sz="3200" b="1" dirty="0">
                <a:solidFill>
                  <a:schemeClr val="bg1"/>
                </a:solidFill>
              </a:rPr>
              <a:t>Steps to follow to complete the Income Statement</a:t>
            </a:r>
          </a:p>
        </p:txBody>
      </p:sp>
      <p:sp>
        <p:nvSpPr>
          <p:cNvPr id="3" name="Content Placeholder 2"/>
          <p:cNvSpPr>
            <a:spLocks noGrp="1"/>
          </p:cNvSpPr>
          <p:nvPr>
            <p:ph idx="1"/>
          </p:nvPr>
        </p:nvSpPr>
        <p:spPr>
          <a:xfrm>
            <a:off x="858823" y="1268760"/>
            <a:ext cx="7786394" cy="5112569"/>
          </a:xfrm>
          <a:solidFill>
            <a:schemeClr val="accent1">
              <a:lumMod val="40000"/>
              <a:lumOff val="60000"/>
            </a:schemeClr>
          </a:solidFill>
        </p:spPr>
        <p:txBody>
          <a:bodyPr/>
          <a:lstStyle/>
          <a:p>
            <a:pPr marL="514350" indent="-514350">
              <a:buFont typeface="+mj-lt"/>
              <a:buAutoNum type="arabicPeriod"/>
            </a:pPr>
            <a:r>
              <a:rPr lang="en-GB" sz="2400" dirty="0">
                <a:latin typeface="Arial" panose="020B0604020202020204" pitchFamily="34" charset="0"/>
                <a:cs typeface="Arial" panose="020B0604020202020204" pitchFamily="34" charset="0"/>
              </a:rPr>
              <a:t>Include the title showing the business name, statement name and date the financial year ends (see slide 5 for example)</a:t>
            </a:r>
          </a:p>
          <a:p>
            <a:pPr marL="514350" indent="-514350">
              <a:buFont typeface="+mj-lt"/>
              <a:buAutoNum type="arabicPeriod"/>
            </a:pPr>
            <a:r>
              <a:rPr lang="en-GB" sz="2400" dirty="0">
                <a:latin typeface="Arial" panose="020B0604020202020204" pitchFamily="34" charset="0"/>
                <a:cs typeface="Arial" panose="020B0604020202020204" pitchFamily="34" charset="0"/>
              </a:rPr>
              <a:t>Layout the income statement as shown on slides 5 and 10</a:t>
            </a:r>
          </a:p>
          <a:p>
            <a:pPr marL="514350" indent="-514350">
              <a:buFont typeface="+mj-lt"/>
              <a:buAutoNum type="arabicPeriod"/>
            </a:pPr>
            <a:r>
              <a:rPr lang="en-GB" sz="2400" dirty="0">
                <a:latin typeface="Arial" panose="020B0604020202020204" pitchFamily="34" charset="0"/>
                <a:cs typeface="Arial" panose="020B0604020202020204" pitchFamily="34" charset="0"/>
              </a:rPr>
              <a:t>Insert the figures next to the description of the figures (See question on slide 14)</a:t>
            </a:r>
          </a:p>
          <a:p>
            <a:pPr marL="514350" indent="-514350">
              <a:buFont typeface="+mj-lt"/>
              <a:buAutoNum type="arabicPeriod"/>
            </a:pPr>
            <a:r>
              <a:rPr lang="en-GB" sz="2400" dirty="0">
                <a:latin typeface="Arial" panose="020B0604020202020204" pitchFamily="34" charset="0"/>
                <a:cs typeface="Arial" panose="020B0604020202020204" pitchFamily="34" charset="0"/>
              </a:rPr>
              <a:t>Calculate cost of sales (See slide 8 for how to do it)</a:t>
            </a:r>
          </a:p>
          <a:p>
            <a:pPr marL="514350" indent="-514350">
              <a:buFont typeface="+mj-lt"/>
              <a:buAutoNum type="arabicPeriod"/>
            </a:pPr>
            <a:r>
              <a:rPr lang="en-GB" sz="2400" dirty="0">
                <a:latin typeface="Arial" panose="020B0604020202020204" pitchFamily="34" charset="0"/>
                <a:cs typeface="Arial" panose="020B0604020202020204" pitchFamily="34" charset="0"/>
              </a:rPr>
              <a:t>Calculate gross profit (See slide 8 for how to do it)</a:t>
            </a:r>
          </a:p>
          <a:p>
            <a:pPr marL="514350" indent="-514350">
              <a:buFont typeface="+mj-lt"/>
              <a:buAutoNum type="arabicPeriod"/>
            </a:pPr>
            <a:r>
              <a:rPr lang="en-GB" sz="2400" dirty="0">
                <a:latin typeface="Arial" panose="020B0604020202020204" pitchFamily="34" charset="0"/>
                <a:cs typeface="Arial" panose="020B0604020202020204" pitchFamily="34" charset="0"/>
              </a:rPr>
              <a:t>Add up total expenses (See slide 11 for how to do it)</a:t>
            </a:r>
          </a:p>
          <a:p>
            <a:pPr marL="514350" indent="-514350">
              <a:buFont typeface="+mj-lt"/>
              <a:buAutoNum type="arabicPeriod"/>
            </a:pPr>
            <a:r>
              <a:rPr lang="en-GB" sz="2400" dirty="0">
                <a:latin typeface="Arial" panose="020B0604020202020204" pitchFamily="34" charset="0"/>
                <a:cs typeface="Arial" panose="020B0604020202020204" pitchFamily="34" charset="0"/>
              </a:rPr>
              <a:t>Calculate profit for the year (See slide 8 for how to do it)</a:t>
            </a:r>
          </a:p>
          <a:p>
            <a:pPr marL="0" indent="0">
              <a:buNone/>
            </a:pPr>
            <a:endParaRPr lang="en-GB" dirty="0"/>
          </a:p>
        </p:txBody>
      </p:sp>
    </p:spTree>
    <p:extLst>
      <p:ext uri="{BB962C8B-B14F-4D97-AF65-F5344CB8AC3E}">
        <p14:creationId xmlns:p14="http://schemas.microsoft.com/office/powerpoint/2010/main" val="334877473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E20D4-FEA7-45FE-9896-486CA5C8B46E}"/>
              </a:ext>
            </a:extLst>
          </p:cNvPr>
          <p:cNvSpPr>
            <a:spLocks noGrp="1"/>
          </p:cNvSpPr>
          <p:nvPr>
            <p:ph type="title"/>
          </p:nvPr>
        </p:nvSpPr>
        <p:spPr>
          <a:xfrm>
            <a:off x="457200" y="0"/>
            <a:ext cx="8229600" cy="1417638"/>
          </a:xfrm>
        </p:spPr>
        <p:txBody>
          <a:bodyPr/>
          <a:lstStyle/>
          <a:p>
            <a:r>
              <a:rPr lang="en-GB" dirty="0">
                <a:latin typeface="Arial Black" panose="020B0A04020102020204" pitchFamily="34" charset="0"/>
              </a:rPr>
              <a:t>Give it a go!</a:t>
            </a:r>
          </a:p>
        </p:txBody>
      </p:sp>
      <p:sp>
        <p:nvSpPr>
          <p:cNvPr id="3" name="Content Placeholder 2">
            <a:extLst>
              <a:ext uri="{FF2B5EF4-FFF2-40B4-BE49-F238E27FC236}">
                <a16:creationId xmlns:a16="http://schemas.microsoft.com/office/drawing/2014/main" id="{CD1AF05B-0B2C-434B-8DF1-3BC97F210185}"/>
              </a:ext>
            </a:extLst>
          </p:cNvPr>
          <p:cNvSpPr>
            <a:spLocks noGrp="1"/>
          </p:cNvSpPr>
          <p:nvPr>
            <p:ph idx="1"/>
          </p:nvPr>
        </p:nvSpPr>
        <p:spPr>
          <a:xfrm>
            <a:off x="611560" y="980728"/>
            <a:ext cx="8075240" cy="5145435"/>
          </a:xfrm>
          <a:solidFill>
            <a:schemeClr val="accent1">
              <a:lumMod val="40000"/>
              <a:lumOff val="60000"/>
            </a:schemeClr>
          </a:solidFill>
        </p:spPr>
        <p:txBody>
          <a:bodyPr/>
          <a:lstStyle/>
          <a:p>
            <a:pPr marL="0" indent="0">
              <a:buNone/>
            </a:pPr>
            <a:r>
              <a:rPr lang="en-GB" sz="2200" b="1" dirty="0">
                <a:latin typeface="Arial" panose="020B0604020202020204" pitchFamily="34" charset="0"/>
                <a:cs typeface="Arial" panose="020B0604020202020204" pitchFamily="34" charset="0"/>
              </a:rPr>
              <a:t>Instructions:</a:t>
            </a:r>
            <a:r>
              <a:rPr lang="en-GB" sz="2200" dirty="0">
                <a:latin typeface="Arial" panose="020B0604020202020204" pitchFamily="34" charset="0"/>
                <a:cs typeface="Arial" panose="020B0604020202020204" pitchFamily="34" charset="0"/>
              </a:rPr>
              <a:t> </a:t>
            </a:r>
          </a:p>
          <a:p>
            <a:pPr marL="457200" indent="-457200">
              <a:buFont typeface="+mj-lt"/>
              <a:buAutoNum type="arabicPeriod"/>
            </a:pPr>
            <a:r>
              <a:rPr lang="en-GB" sz="2200" dirty="0">
                <a:latin typeface="Arial" panose="020B0604020202020204" pitchFamily="34" charset="0"/>
                <a:cs typeface="Arial" panose="020B0604020202020204" pitchFamily="34" charset="0"/>
              </a:rPr>
              <a:t>Get a blank sheet of lined paper and draw up the layout of an income statement using the example on slide 12 to guide you.</a:t>
            </a:r>
          </a:p>
          <a:p>
            <a:pPr marL="457200" indent="-457200">
              <a:buFont typeface="+mj-lt"/>
              <a:buAutoNum type="arabicPeriod"/>
            </a:pPr>
            <a:endParaRPr lang="en-GB" sz="2200" dirty="0">
              <a:latin typeface="Arial" panose="020B0604020202020204" pitchFamily="34" charset="0"/>
              <a:cs typeface="Arial" panose="020B0604020202020204" pitchFamily="34" charset="0"/>
            </a:endParaRPr>
          </a:p>
          <a:p>
            <a:pPr marL="457200" indent="-457200">
              <a:buFont typeface="+mj-lt"/>
              <a:buAutoNum type="arabicPeriod"/>
            </a:pPr>
            <a:r>
              <a:rPr lang="en-GB" sz="2200" dirty="0">
                <a:latin typeface="Arial" panose="020B0604020202020204" pitchFamily="34" charset="0"/>
                <a:cs typeface="Arial" panose="020B0604020202020204" pitchFamily="34" charset="0"/>
              </a:rPr>
              <a:t>Using steps 1 to 7 on the previous slide - (slide 15), prepare  the income statement of Matthew Lloyd using question on slide 14.</a:t>
            </a:r>
          </a:p>
          <a:p>
            <a:pPr marL="457200" indent="-457200">
              <a:buFont typeface="+mj-lt"/>
              <a:buAutoNum type="arabicPeriod"/>
            </a:pPr>
            <a:endParaRPr lang="en-GB" sz="2200" dirty="0">
              <a:latin typeface="Arial" panose="020B0604020202020204" pitchFamily="34" charset="0"/>
              <a:cs typeface="Arial" panose="020B0604020202020204" pitchFamily="34" charset="0"/>
            </a:endParaRPr>
          </a:p>
          <a:p>
            <a:pPr marL="457200" indent="-457200">
              <a:buFont typeface="+mj-lt"/>
              <a:buAutoNum type="arabicPeriod"/>
            </a:pPr>
            <a:r>
              <a:rPr lang="en-GB" sz="2200" dirty="0">
                <a:latin typeface="Arial" panose="020B0604020202020204" pitchFamily="34" charset="0"/>
                <a:cs typeface="Arial" panose="020B0604020202020204" pitchFamily="34" charset="0"/>
              </a:rPr>
              <a:t>Check your answer on slide 17 after you have attempted the question and note any errors you might have made.</a:t>
            </a:r>
          </a:p>
          <a:p>
            <a:pPr marL="457200" indent="-457200">
              <a:buFont typeface="+mj-lt"/>
              <a:buAutoNum type="arabicPeriod"/>
            </a:pPr>
            <a:endParaRPr lang="en-GB" sz="2200" dirty="0">
              <a:latin typeface="Arial" panose="020B0604020202020204" pitchFamily="34" charset="0"/>
              <a:cs typeface="Arial" panose="020B0604020202020204" pitchFamily="34" charset="0"/>
            </a:endParaRPr>
          </a:p>
          <a:p>
            <a:pPr marL="457200" indent="-457200">
              <a:buFont typeface="+mj-lt"/>
              <a:buAutoNum type="arabicPeriod"/>
            </a:pPr>
            <a:r>
              <a:rPr lang="en-GB" sz="2200" dirty="0">
                <a:latin typeface="Arial" panose="020B0604020202020204" pitchFamily="34" charset="0"/>
                <a:cs typeface="Arial" panose="020B0604020202020204" pitchFamily="34" charset="0"/>
              </a:rPr>
              <a:t>Now go to the SIL document and complete tasks 2, 3 and 4.</a:t>
            </a:r>
          </a:p>
          <a:p>
            <a:pPr marL="0" indent="0">
              <a:buNone/>
            </a:pPr>
            <a:r>
              <a:rPr lang="en-GB" sz="2000" dirty="0"/>
              <a:t> </a:t>
            </a:r>
          </a:p>
          <a:p>
            <a:pPr marL="0" indent="0">
              <a:buNone/>
            </a:pPr>
            <a:endParaRPr lang="en-GB" sz="2800" dirty="0"/>
          </a:p>
          <a:p>
            <a:endParaRPr lang="en-GB" sz="2800" dirty="0"/>
          </a:p>
          <a:p>
            <a:endParaRPr lang="en-GB" dirty="0"/>
          </a:p>
        </p:txBody>
      </p:sp>
    </p:spTree>
    <p:extLst>
      <p:ext uri="{BB962C8B-B14F-4D97-AF65-F5344CB8AC3E}">
        <p14:creationId xmlns:p14="http://schemas.microsoft.com/office/powerpoint/2010/main" val="11851772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a:solidFill>
                  <a:schemeClr val="bg1"/>
                </a:solidFill>
              </a:rPr>
              <a:t>Answer - Checkpoint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0456421"/>
              </p:ext>
            </p:extLst>
          </p:nvPr>
        </p:nvGraphicFramePr>
        <p:xfrm>
          <a:off x="1115616" y="1700807"/>
          <a:ext cx="7571184" cy="4754880"/>
        </p:xfrm>
        <a:graphic>
          <a:graphicData uri="http://schemas.openxmlformats.org/drawingml/2006/table">
            <a:tbl>
              <a:tblPr firstRow="1" bandRow="1">
                <a:tableStyleId>{5940675A-B579-460E-94D1-54222C63F5DA}</a:tableStyleId>
              </a:tblPr>
              <a:tblGrid>
                <a:gridCol w="2523728">
                  <a:extLst>
                    <a:ext uri="{9D8B030D-6E8A-4147-A177-3AD203B41FA5}">
                      <a16:colId xmlns:a16="http://schemas.microsoft.com/office/drawing/2014/main" val="446866080"/>
                    </a:ext>
                  </a:extLst>
                </a:gridCol>
                <a:gridCol w="2523728">
                  <a:extLst>
                    <a:ext uri="{9D8B030D-6E8A-4147-A177-3AD203B41FA5}">
                      <a16:colId xmlns:a16="http://schemas.microsoft.com/office/drawing/2014/main" val="944340659"/>
                    </a:ext>
                  </a:extLst>
                </a:gridCol>
                <a:gridCol w="2523728">
                  <a:extLst>
                    <a:ext uri="{9D8B030D-6E8A-4147-A177-3AD203B41FA5}">
                      <a16:colId xmlns:a16="http://schemas.microsoft.com/office/drawing/2014/main" val="2652489594"/>
                    </a:ext>
                  </a:extLst>
                </a:gridCol>
              </a:tblGrid>
              <a:tr h="365579">
                <a:tc>
                  <a:txBody>
                    <a:bodyPr/>
                    <a:lstStyle/>
                    <a:p>
                      <a:endParaRPr lang="en-GB" dirty="0"/>
                    </a:p>
                  </a:txBody>
                  <a:tcPr/>
                </a:tc>
                <a:tc>
                  <a:txBody>
                    <a:bodyPr/>
                    <a:lstStyle/>
                    <a:p>
                      <a:r>
                        <a:rPr lang="en-GB" dirty="0"/>
                        <a:t>£</a:t>
                      </a:r>
                    </a:p>
                  </a:txBody>
                  <a:tcPr/>
                </a:tc>
                <a:tc>
                  <a:txBody>
                    <a:bodyPr/>
                    <a:lstStyle/>
                    <a:p>
                      <a:r>
                        <a:rPr lang="en-GB" dirty="0"/>
                        <a:t>£</a:t>
                      </a:r>
                    </a:p>
                  </a:txBody>
                  <a:tcPr/>
                </a:tc>
                <a:extLst>
                  <a:ext uri="{0D108BD9-81ED-4DB2-BD59-A6C34878D82A}">
                    <a16:rowId xmlns:a16="http://schemas.microsoft.com/office/drawing/2014/main" val="1700812634"/>
                  </a:ext>
                </a:extLst>
              </a:tr>
              <a:tr h="365579">
                <a:tc>
                  <a:txBody>
                    <a:bodyPr/>
                    <a:lstStyle/>
                    <a:p>
                      <a:r>
                        <a:rPr lang="en-GB" dirty="0"/>
                        <a:t>Revenue</a:t>
                      </a:r>
                    </a:p>
                  </a:txBody>
                  <a:tcPr/>
                </a:tc>
                <a:tc>
                  <a:txBody>
                    <a:bodyPr/>
                    <a:lstStyle/>
                    <a:p>
                      <a:pPr algn="r"/>
                      <a:endParaRPr lang="en-GB" dirty="0">
                        <a:solidFill>
                          <a:srgbClr val="FF0000"/>
                        </a:solidFill>
                      </a:endParaRPr>
                    </a:p>
                  </a:txBody>
                  <a:tcPr/>
                </a:tc>
                <a:tc>
                  <a:txBody>
                    <a:bodyPr/>
                    <a:lstStyle/>
                    <a:p>
                      <a:pPr algn="r"/>
                      <a:r>
                        <a:rPr lang="en-GB" dirty="0">
                          <a:solidFill>
                            <a:srgbClr val="FF0000"/>
                          </a:solidFill>
                        </a:rPr>
                        <a:t>125,890</a:t>
                      </a:r>
                    </a:p>
                  </a:txBody>
                  <a:tcPr/>
                </a:tc>
                <a:extLst>
                  <a:ext uri="{0D108BD9-81ED-4DB2-BD59-A6C34878D82A}">
                    <a16:rowId xmlns:a16="http://schemas.microsoft.com/office/drawing/2014/main" val="4279668828"/>
                  </a:ext>
                </a:extLst>
              </a:tr>
              <a:tr h="365579">
                <a:tc>
                  <a:txBody>
                    <a:bodyPr/>
                    <a:lstStyle/>
                    <a:p>
                      <a:r>
                        <a:rPr lang="en-GB" dirty="0"/>
                        <a:t>Opening Inventory</a:t>
                      </a:r>
                    </a:p>
                  </a:txBody>
                  <a:tcPr/>
                </a:tc>
                <a:tc>
                  <a:txBody>
                    <a:bodyPr/>
                    <a:lstStyle/>
                    <a:p>
                      <a:pPr algn="r"/>
                      <a:r>
                        <a:rPr lang="en-GB" dirty="0">
                          <a:solidFill>
                            <a:srgbClr val="FF0000"/>
                          </a:solidFill>
                        </a:rPr>
                        <a:t>-</a:t>
                      </a: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313291766"/>
                  </a:ext>
                </a:extLst>
              </a:tr>
              <a:tr h="365579">
                <a:tc>
                  <a:txBody>
                    <a:bodyPr/>
                    <a:lstStyle/>
                    <a:p>
                      <a:r>
                        <a:rPr lang="en-GB" dirty="0"/>
                        <a:t>Purchases</a:t>
                      </a:r>
                    </a:p>
                  </a:txBody>
                  <a:tcPr/>
                </a:tc>
                <a:tc>
                  <a:txBody>
                    <a:bodyPr/>
                    <a:lstStyle/>
                    <a:p>
                      <a:pPr algn="r"/>
                      <a:r>
                        <a:rPr lang="en-GB" dirty="0">
                          <a:solidFill>
                            <a:srgbClr val="FF0000"/>
                          </a:solidFill>
                        </a:rPr>
                        <a:t>94,350</a:t>
                      </a: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4215859292"/>
                  </a:ext>
                </a:extLst>
              </a:tr>
              <a:tr h="365579">
                <a:tc>
                  <a:txBody>
                    <a:bodyPr/>
                    <a:lstStyle/>
                    <a:p>
                      <a:r>
                        <a:rPr lang="en-GB" dirty="0"/>
                        <a:t>Less Closing Inventory</a:t>
                      </a:r>
                    </a:p>
                  </a:txBody>
                  <a:tcPr/>
                </a:tc>
                <a:tc>
                  <a:txBody>
                    <a:bodyPr/>
                    <a:lstStyle/>
                    <a:p>
                      <a:pPr algn="r"/>
                      <a:r>
                        <a:rPr lang="en-GB" u="sng" dirty="0">
                          <a:solidFill>
                            <a:srgbClr val="FF0000"/>
                          </a:solidFill>
                        </a:rPr>
                        <a:t>5,950</a:t>
                      </a: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691042030"/>
                  </a:ext>
                </a:extLst>
              </a:tr>
              <a:tr h="365579">
                <a:tc>
                  <a:txBody>
                    <a:bodyPr/>
                    <a:lstStyle/>
                    <a:p>
                      <a:r>
                        <a:rPr lang="en-GB" dirty="0"/>
                        <a:t>Cost of Sales</a:t>
                      </a:r>
                    </a:p>
                  </a:txBody>
                  <a:tcPr/>
                </a:tc>
                <a:tc>
                  <a:txBody>
                    <a:bodyPr/>
                    <a:lstStyle/>
                    <a:p>
                      <a:pPr algn="r"/>
                      <a:endParaRPr lang="en-GB" dirty="0">
                        <a:solidFill>
                          <a:srgbClr val="FF0000"/>
                        </a:solidFill>
                      </a:endParaRPr>
                    </a:p>
                  </a:txBody>
                  <a:tcPr/>
                </a:tc>
                <a:tc>
                  <a:txBody>
                    <a:bodyPr/>
                    <a:lstStyle/>
                    <a:p>
                      <a:pPr algn="r"/>
                      <a:r>
                        <a:rPr lang="en-GB" u="sng" dirty="0">
                          <a:solidFill>
                            <a:srgbClr val="FF0000"/>
                          </a:solidFill>
                        </a:rPr>
                        <a:t>88,400</a:t>
                      </a:r>
                    </a:p>
                  </a:txBody>
                  <a:tcPr/>
                </a:tc>
                <a:extLst>
                  <a:ext uri="{0D108BD9-81ED-4DB2-BD59-A6C34878D82A}">
                    <a16:rowId xmlns:a16="http://schemas.microsoft.com/office/drawing/2014/main" val="948284500"/>
                  </a:ext>
                </a:extLst>
              </a:tr>
              <a:tr h="365579">
                <a:tc>
                  <a:txBody>
                    <a:bodyPr/>
                    <a:lstStyle/>
                    <a:p>
                      <a:r>
                        <a:rPr lang="en-GB" b="1" dirty="0"/>
                        <a:t>Gross Profit</a:t>
                      </a:r>
                    </a:p>
                  </a:txBody>
                  <a:tcPr/>
                </a:tc>
                <a:tc>
                  <a:txBody>
                    <a:bodyPr/>
                    <a:lstStyle/>
                    <a:p>
                      <a:pPr algn="r"/>
                      <a:endParaRPr lang="en-GB" b="1" dirty="0">
                        <a:solidFill>
                          <a:srgbClr val="FF0000"/>
                        </a:solidFill>
                      </a:endParaRPr>
                    </a:p>
                  </a:txBody>
                  <a:tcPr/>
                </a:tc>
                <a:tc>
                  <a:txBody>
                    <a:bodyPr/>
                    <a:lstStyle/>
                    <a:p>
                      <a:pPr algn="r"/>
                      <a:r>
                        <a:rPr lang="en-GB" b="1" dirty="0">
                          <a:solidFill>
                            <a:srgbClr val="FF0000"/>
                          </a:solidFill>
                        </a:rPr>
                        <a:t>37,490</a:t>
                      </a:r>
                    </a:p>
                  </a:txBody>
                  <a:tcPr/>
                </a:tc>
                <a:extLst>
                  <a:ext uri="{0D108BD9-81ED-4DB2-BD59-A6C34878D82A}">
                    <a16:rowId xmlns:a16="http://schemas.microsoft.com/office/drawing/2014/main" val="4282191327"/>
                  </a:ext>
                </a:extLst>
              </a:tr>
              <a:tr h="365579">
                <a:tc>
                  <a:txBody>
                    <a:bodyPr/>
                    <a:lstStyle/>
                    <a:p>
                      <a:r>
                        <a:rPr lang="en-GB" dirty="0"/>
                        <a:t>Less Expenses:</a:t>
                      </a:r>
                    </a:p>
                  </a:txBody>
                  <a:tcPr/>
                </a:tc>
                <a:tc>
                  <a:txBody>
                    <a:bodyPr/>
                    <a:lstStyle/>
                    <a:p>
                      <a:pPr algn="r"/>
                      <a:endParaRPr lang="en-GB" dirty="0">
                        <a:solidFill>
                          <a:srgbClr val="FF0000"/>
                        </a:solidFill>
                      </a:endParaRP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3199832771"/>
                  </a:ext>
                </a:extLst>
              </a:tr>
              <a:tr h="365579">
                <a:tc>
                  <a:txBody>
                    <a:bodyPr/>
                    <a:lstStyle/>
                    <a:p>
                      <a:r>
                        <a:rPr lang="en-GB" dirty="0"/>
                        <a:t>Office Rent</a:t>
                      </a:r>
                    </a:p>
                  </a:txBody>
                  <a:tcPr/>
                </a:tc>
                <a:tc>
                  <a:txBody>
                    <a:bodyPr/>
                    <a:lstStyle/>
                    <a:p>
                      <a:pPr algn="r"/>
                      <a:r>
                        <a:rPr lang="en-GB" dirty="0">
                          <a:solidFill>
                            <a:srgbClr val="FF0000"/>
                          </a:solidFill>
                        </a:rPr>
                        <a:t>4,850</a:t>
                      </a: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3843744297"/>
                  </a:ext>
                </a:extLst>
              </a:tr>
              <a:tr h="365579">
                <a:tc>
                  <a:txBody>
                    <a:bodyPr/>
                    <a:lstStyle/>
                    <a:p>
                      <a:r>
                        <a:rPr lang="en-GB" dirty="0"/>
                        <a:t>Heating and</a:t>
                      </a:r>
                      <a:r>
                        <a:rPr lang="en-GB" baseline="0" dirty="0"/>
                        <a:t> Lighting</a:t>
                      </a:r>
                      <a:endParaRPr lang="en-GB" dirty="0"/>
                    </a:p>
                  </a:txBody>
                  <a:tcPr/>
                </a:tc>
                <a:tc>
                  <a:txBody>
                    <a:bodyPr/>
                    <a:lstStyle/>
                    <a:p>
                      <a:pPr algn="r"/>
                      <a:r>
                        <a:rPr lang="en-GB" dirty="0">
                          <a:solidFill>
                            <a:srgbClr val="FF0000"/>
                          </a:solidFill>
                        </a:rPr>
                        <a:t>2,120</a:t>
                      </a: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452559867"/>
                  </a:ext>
                </a:extLst>
              </a:tr>
              <a:tr h="365579">
                <a:tc>
                  <a:txBody>
                    <a:bodyPr/>
                    <a:lstStyle/>
                    <a:p>
                      <a:r>
                        <a:rPr lang="en-GB" dirty="0"/>
                        <a:t>Wages and Salaries</a:t>
                      </a:r>
                    </a:p>
                  </a:txBody>
                  <a:tcPr/>
                </a:tc>
                <a:tc>
                  <a:txBody>
                    <a:bodyPr/>
                    <a:lstStyle/>
                    <a:p>
                      <a:pPr algn="r"/>
                      <a:r>
                        <a:rPr lang="en-GB" u="sng" dirty="0">
                          <a:solidFill>
                            <a:srgbClr val="FF0000"/>
                          </a:solidFill>
                        </a:rPr>
                        <a:t>10,350</a:t>
                      </a:r>
                    </a:p>
                  </a:txBody>
                  <a:tcPr/>
                </a:tc>
                <a:tc>
                  <a:txBody>
                    <a:bodyPr/>
                    <a:lstStyle/>
                    <a:p>
                      <a:pPr algn="r"/>
                      <a:endParaRPr lang="en-GB" dirty="0">
                        <a:solidFill>
                          <a:srgbClr val="FF0000"/>
                        </a:solidFill>
                      </a:endParaRPr>
                    </a:p>
                  </a:txBody>
                  <a:tcPr/>
                </a:tc>
                <a:extLst>
                  <a:ext uri="{0D108BD9-81ED-4DB2-BD59-A6C34878D82A}">
                    <a16:rowId xmlns:a16="http://schemas.microsoft.com/office/drawing/2014/main" val="3767747762"/>
                  </a:ext>
                </a:extLst>
              </a:tr>
              <a:tr h="365579">
                <a:tc>
                  <a:txBody>
                    <a:bodyPr/>
                    <a:lstStyle/>
                    <a:p>
                      <a:endParaRPr lang="en-GB" dirty="0"/>
                    </a:p>
                  </a:txBody>
                  <a:tcPr/>
                </a:tc>
                <a:tc>
                  <a:txBody>
                    <a:bodyPr/>
                    <a:lstStyle/>
                    <a:p>
                      <a:pPr algn="r"/>
                      <a:endParaRPr lang="en-GB" dirty="0">
                        <a:solidFill>
                          <a:srgbClr val="FF0000"/>
                        </a:solidFill>
                      </a:endParaRPr>
                    </a:p>
                  </a:txBody>
                  <a:tcPr/>
                </a:tc>
                <a:tc>
                  <a:txBody>
                    <a:bodyPr/>
                    <a:lstStyle/>
                    <a:p>
                      <a:pPr algn="r"/>
                      <a:r>
                        <a:rPr lang="en-GB" u="sng" dirty="0">
                          <a:solidFill>
                            <a:srgbClr val="FF0000"/>
                          </a:solidFill>
                        </a:rPr>
                        <a:t>17,320</a:t>
                      </a:r>
                    </a:p>
                  </a:txBody>
                  <a:tcPr/>
                </a:tc>
                <a:extLst>
                  <a:ext uri="{0D108BD9-81ED-4DB2-BD59-A6C34878D82A}">
                    <a16:rowId xmlns:a16="http://schemas.microsoft.com/office/drawing/2014/main" val="779963135"/>
                  </a:ext>
                </a:extLst>
              </a:tr>
              <a:tr h="365579">
                <a:tc>
                  <a:txBody>
                    <a:bodyPr/>
                    <a:lstStyle/>
                    <a:p>
                      <a:r>
                        <a:rPr lang="en-GB" b="1" dirty="0"/>
                        <a:t>Profit</a:t>
                      </a:r>
                      <a:r>
                        <a:rPr lang="en-GB" b="1" baseline="0" dirty="0"/>
                        <a:t> for the Year</a:t>
                      </a:r>
                      <a:endParaRPr lang="en-GB" b="1" dirty="0"/>
                    </a:p>
                  </a:txBody>
                  <a:tcPr/>
                </a:tc>
                <a:tc>
                  <a:txBody>
                    <a:bodyPr/>
                    <a:lstStyle/>
                    <a:p>
                      <a:pPr algn="r"/>
                      <a:endParaRPr lang="en-GB" b="1" dirty="0">
                        <a:solidFill>
                          <a:srgbClr val="FF0000"/>
                        </a:solidFill>
                      </a:endParaRPr>
                    </a:p>
                  </a:txBody>
                  <a:tcPr/>
                </a:tc>
                <a:tc>
                  <a:txBody>
                    <a:bodyPr/>
                    <a:lstStyle/>
                    <a:p>
                      <a:pPr algn="r"/>
                      <a:r>
                        <a:rPr lang="en-GB" b="1" u="sng" dirty="0">
                          <a:solidFill>
                            <a:srgbClr val="FF0000"/>
                          </a:solidFill>
                        </a:rPr>
                        <a:t>20,170</a:t>
                      </a:r>
                    </a:p>
                  </a:txBody>
                  <a:tcPr/>
                </a:tc>
                <a:extLst>
                  <a:ext uri="{0D108BD9-81ED-4DB2-BD59-A6C34878D82A}">
                    <a16:rowId xmlns:a16="http://schemas.microsoft.com/office/drawing/2014/main" val="3476086636"/>
                  </a:ext>
                </a:extLst>
              </a:tr>
            </a:tbl>
          </a:graphicData>
        </a:graphic>
      </p:graphicFrame>
      <p:sp>
        <p:nvSpPr>
          <p:cNvPr id="6" name="TextBox 5"/>
          <p:cNvSpPr txBox="1"/>
          <p:nvPr/>
        </p:nvSpPr>
        <p:spPr>
          <a:xfrm>
            <a:off x="1115616" y="908720"/>
            <a:ext cx="7571184" cy="646331"/>
          </a:xfrm>
          <a:prstGeom prst="rect">
            <a:avLst/>
          </a:prstGeom>
          <a:solidFill>
            <a:schemeClr val="accent1">
              <a:lumMod val="40000"/>
              <a:lumOff val="60000"/>
            </a:schemeClr>
          </a:solidFill>
        </p:spPr>
        <p:txBody>
          <a:bodyPr wrap="square" rtlCol="0">
            <a:spAutoFit/>
          </a:bodyPr>
          <a:lstStyle/>
          <a:p>
            <a:pPr algn="ctr"/>
            <a:r>
              <a:rPr lang="en-GB" dirty="0">
                <a:latin typeface="Arial" panose="020B0604020202020204" pitchFamily="34" charset="0"/>
                <a:cs typeface="Arial" panose="020B0604020202020204" pitchFamily="34" charset="0"/>
              </a:rPr>
              <a:t>MATTHEW LLOYD</a:t>
            </a:r>
          </a:p>
          <a:p>
            <a:pPr algn="ctr"/>
            <a:r>
              <a:rPr lang="en-GB" dirty="0">
                <a:latin typeface="Arial" panose="020B0604020202020204" pitchFamily="34" charset="0"/>
                <a:cs typeface="Arial" panose="020B0604020202020204" pitchFamily="34" charset="0"/>
              </a:rPr>
              <a:t>INCOME STATEMENT FOR YEAR ENDED 31 DECEMBER 2018</a:t>
            </a:r>
          </a:p>
        </p:txBody>
      </p:sp>
    </p:spTree>
    <p:extLst>
      <p:ext uri="{BB962C8B-B14F-4D97-AF65-F5344CB8AC3E}">
        <p14:creationId xmlns:p14="http://schemas.microsoft.com/office/powerpoint/2010/main" val="109041068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lstStyle/>
          <a:p>
            <a:r>
              <a:rPr lang="en-GB" dirty="0">
                <a:latin typeface="Arial Black" panose="020B0A04020102020204" pitchFamily="34" charset="0"/>
              </a:rPr>
              <a:t>What next?</a:t>
            </a:r>
          </a:p>
        </p:txBody>
      </p:sp>
      <p:sp>
        <p:nvSpPr>
          <p:cNvPr id="3" name="Content Placeholder 2"/>
          <p:cNvSpPr>
            <a:spLocks noGrp="1"/>
          </p:cNvSpPr>
          <p:nvPr>
            <p:ph idx="1"/>
          </p:nvPr>
        </p:nvSpPr>
        <p:spPr>
          <a:xfrm>
            <a:off x="457200" y="1412776"/>
            <a:ext cx="8229600" cy="4525963"/>
          </a:xfrm>
          <a:solidFill>
            <a:schemeClr val="accent1">
              <a:lumMod val="40000"/>
              <a:lumOff val="60000"/>
            </a:schemeClr>
          </a:solidFill>
        </p:spPr>
        <p:txBody>
          <a:bodyPr/>
          <a:lstStyle/>
          <a:p>
            <a:endParaRPr lang="en-GB" dirty="0"/>
          </a:p>
          <a:p>
            <a:r>
              <a:rPr lang="en-GB" dirty="0"/>
              <a:t>Now go to the SIL document and complete tasks 2 3 and 4 </a:t>
            </a:r>
          </a:p>
        </p:txBody>
      </p:sp>
    </p:spTree>
    <p:extLst>
      <p:ext uri="{BB962C8B-B14F-4D97-AF65-F5344CB8AC3E}">
        <p14:creationId xmlns:p14="http://schemas.microsoft.com/office/powerpoint/2010/main" val="13100933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71" y="16020"/>
            <a:ext cx="8229600" cy="1143000"/>
          </a:xfrm>
        </p:spPr>
        <p:txBody>
          <a:bodyPr/>
          <a:lstStyle/>
          <a:p>
            <a:r>
              <a:rPr lang="en-GB" dirty="0">
                <a:solidFill>
                  <a:schemeClr val="bg1"/>
                </a:solidFill>
              </a:rPr>
              <a:t>Profitability Ratios</a:t>
            </a:r>
          </a:p>
        </p:txBody>
      </p:sp>
      <p:sp>
        <p:nvSpPr>
          <p:cNvPr id="3" name="Content Placeholder 2"/>
          <p:cNvSpPr>
            <a:spLocks noGrp="1"/>
          </p:cNvSpPr>
          <p:nvPr>
            <p:ph idx="1"/>
          </p:nvPr>
        </p:nvSpPr>
        <p:spPr/>
        <p:txBody>
          <a:bodyPr/>
          <a:lstStyle/>
          <a:p>
            <a:r>
              <a:rPr lang="en-GB" dirty="0"/>
              <a:t>A business uses the income statement to analyse its progress by comparing its performance from one year to the last.  It can then see whether it is improving, by making more profit, or deteriorating by making less profit.  This analysis helps the business to make decisions.</a:t>
            </a:r>
          </a:p>
          <a:p>
            <a:endParaRPr lang="en-GB" dirty="0"/>
          </a:p>
          <a:p>
            <a:r>
              <a:rPr lang="en-GB" dirty="0"/>
              <a:t>It does this by calculating some ratios</a:t>
            </a:r>
          </a:p>
        </p:txBody>
      </p:sp>
    </p:spTree>
    <p:extLst>
      <p:ext uri="{BB962C8B-B14F-4D97-AF65-F5344CB8AC3E}">
        <p14:creationId xmlns:p14="http://schemas.microsoft.com/office/powerpoint/2010/main" val="124723131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l="11813" t="58308" r="58301" b="23000"/>
          <a:stretch>
            <a:fillRect/>
          </a:stretch>
        </p:blipFill>
        <p:spPr bwMode="auto">
          <a:xfrm>
            <a:off x="5724128" y="5013176"/>
            <a:ext cx="3096344" cy="1032115"/>
          </a:xfrm>
          <a:prstGeom prst="rect">
            <a:avLst/>
          </a:prstGeom>
          <a:noFill/>
          <a:ln w="9525">
            <a:noFill/>
            <a:miter lim="800000"/>
            <a:headEnd/>
            <a:tailEnd/>
          </a:ln>
        </p:spPr>
      </p:pic>
      <p:pic>
        <p:nvPicPr>
          <p:cNvPr id="7" name="Picture 3"/>
          <p:cNvPicPr>
            <a:picLocks noChangeAspect="1" noChangeArrowheads="1"/>
          </p:cNvPicPr>
          <p:nvPr/>
        </p:nvPicPr>
        <p:blipFill>
          <a:blip r:embed="rId2" cstate="print"/>
          <a:srcRect l="11813" t="28193" r="69643" b="51038"/>
          <a:stretch>
            <a:fillRect/>
          </a:stretch>
        </p:blipFill>
        <p:spPr bwMode="auto">
          <a:xfrm>
            <a:off x="6156176" y="3717032"/>
            <a:ext cx="2124744" cy="1268237"/>
          </a:xfrm>
          <a:prstGeom prst="rect">
            <a:avLst/>
          </a:prstGeom>
          <a:noFill/>
          <a:ln w="9525">
            <a:noFill/>
            <a:miter lim="800000"/>
            <a:headEnd/>
            <a:tailEnd/>
          </a:ln>
        </p:spPr>
      </p:pic>
      <p:sp>
        <p:nvSpPr>
          <p:cNvPr id="3" name="Title 2"/>
          <p:cNvSpPr>
            <a:spLocks noGrp="1"/>
          </p:cNvSpPr>
          <p:nvPr>
            <p:ph type="title"/>
          </p:nvPr>
        </p:nvSpPr>
        <p:spPr>
          <a:xfrm>
            <a:off x="539552" y="0"/>
            <a:ext cx="8229600" cy="1143000"/>
          </a:xfrm>
        </p:spPr>
        <p:txBody>
          <a:bodyPr/>
          <a:lstStyle/>
          <a:p>
            <a:r>
              <a:rPr lang="en-GB" sz="3600" b="1" dirty="0">
                <a:solidFill>
                  <a:schemeClr val="bg1"/>
                </a:solidFill>
              </a:rPr>
              <a:t>By the end of these tasks...</a:t>
            </a:r>
            <a:br>
              <a:rPr lang="en-GB" sz="3600" b="1" dirty="0">
                <a:solidFill>
                  <a:schemeClr val="bg1"/>
                </a:solidFill>
              </a:rPr>
            </a:br>
            <a:endParaRPr lang="en-GB" sz="3600" b="1" dirty="0">
              <a:solidFill>
                <a:schemeClr val="bg1"/>
              </a:solidFill>
            </a:endParaRPr>
          </a:p>
        </p:txBody>
      </p:sp>
      <p:sp>
        <p:nvSpPr>
          <p:cNvPr id="5" name="TextBox 4"/>
          <p:cNvSpPr txBox="1"/>
          <p:nvPr/>
        </p:nvSpPr>
        <p:spPr>
          <a:xfrm>
            <a:off x="323528" y="982176"/>
            <a:ext cx="5904657" cy="4893647"/>
          </a:xfrm>
          <a:prstGeom prst="rect">
            <a:avLst/>
          </a:prstGeom>
          <a:noFill/>
        </p:spPr>
        <p:txBody>
          <a:bodyPr wrap="square" rtlCol="0">
            <a:spAutoFit/>
          </a:bodyPr>
          <a:lstStyle/>
          <a:p>
            <a:pPr marL="342900" indent="-342900">
              <a:buFont typeface="Wingdings" panose="05000000000000000000" pitchFamily="2" charset="2"/>
              <a:buChar char="§"/>
            </a:pPr>
            <a:r>
              <a:rPr lang="en-GB" sz="2400" dirty="0">
                <a:latin typeface="Arial" panose="020B0604020202020204" pitchFamily="34" charset="0"/>
                <a:cs typeface="Arial" panose="020B0604020202020204" pitchFamily="34" charset="0"/>
              </a:rPr>
              <a:t>You will be able to define and explain the purpose of an income statement</a:t>
            </a:r>
          </a:p>
          <a:p>
            <a:pPr marL="342900" indent="-342900">
              <a:buFont typeface="Wingdings" panose="05000000000000000000" pitchFamily="2" charset="2"/>
              <a:buChar char="§"/>
            </a:pPr>
            <a:endParaRPr lang="en-GB"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GB" sz="2400" dirty="0">
                <a:latin typeface="Arial" panose="020B0604020202020204" pitchFamily="34" charset="0"/>
                <a:cs typeface="Arial" panose="020B0604020202020204" pitchFamily="34" charset="0"/>
              </a:rPr>
              <a:t>You will know the layout of an income statement and what to include within the statement.</a:t>
            </a:r>
          </a:p>
          <a:p>
            <a:pPr marL="342900" indent="-342900">
              <a:buFont typeface="Wingdings" panose="05000000000000000000" pitchFamily="2" charset="2"/>
              <a:buChar char="§"/>
            </a:pPr>
            <a:endParaRPr lang="en-GB"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GB" sz="2400" dirty="0">
                <a:latin typeface="Arial" panose="020B0604020202020204" pitchFamily="34" charset="0"/>
                <a:cs typeface="Arial" panose="020B0604020202020204" pitchFamily="34" charset="0"/>
              </a:rPr>
              <a:t>You will be able to make calculations to include in an income statement</a:t>
            </a:r>
          </a:p>
          <a:p>
            <a:pPr>
              <a:buFont typeface="Arial" pitchFamily="34" charset="0"/>
              <a:buChar char="•"/>
            </a:pPr>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Challenge</a:t>
            </a:r>
          </a:p>
          <a:p>
            <a:pPr marL="342900" indent="-342900">
              <a:buFont typeface="Wingdings" panose="05000000000000000000" pitchFamily="2" charset="2"/>
              <a:buChar char="§"/>
            </a:pPr>
            <a:r>
              <a:rPr lang="en-GB" sz="2400" dirty="0">
                <a:latin typeface="Arial" panose="020B0604020202020204" pitchFamily="34" charset="0"/>
                <a:cs typeface="Arial" panose="020B0604020202020204" pitchFamily="34" charset="0"/>
              </a:rPr>
              <a:t>You will be able to calculate profitability ratios to analyse business performance</a:t>
            </a:r>
          </a:p>
        </p:txBody>
      </p:sp>
      <p:sp>
        <p:nvSpPr>
          <p:cNvPr id="8" name="Rectangle 7"/>
          <p:cNvSpPr/>
          <p:nvPr/>
        </p:nvSpPr>
        <p:spPr>
          <a:xfrm>
            <a:off x="6156176" y="2780928"/>
            <a:ext cx="1913857" cy="923330"/>
          </a:xfrm>
          <a:prstGeom prst="rect">
            <a:avLst/>
          </a:prstGeom>
          <a:noFill/>
        </p:spPr>
        <p:txBody>
          <a:bodyPr wrap="none" lIns="91440" tIns="45720" rIns="91440" bIns="45720">
            <a:spAutoFit/>
          </a:bodyPr>
          <a:lstStyle/>
          <a:p>
            <a:pPr algn="ctr"/>
            <a:r>
              <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OPTIC</a:t>
            </a:r>
          </a:p>
        </p:txBody>
      </p:sp>
      <p:sp>
        <p:nvSpPr>
          <p:cNvPr id="10" name="Oval 9"/>
          <p:cNvSpPr/>
          <p:nvPr/>
        </p:nvSpPr>
        <p:spPr>
          <a:xfrm>
            <a:off x="6228184" y="3933056"/>
            <a:ext cx="864096" cy="936104"/>
          </a:xfrm>
          <a:prstGeom prst="ellipse">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250547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a:solidFill>
                  <a:schemeClr val="bg1"/>
                </a:solidFill>
              </a:rPr>
              <a:t>Profitability Ratios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8944235"/>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608732427"/>
                    </a:ext>
                  </a:extLst>
                </a:gridCol>
                <a:gridCol w="4114800">
                  <a:extLst>
                    <a:ext uri="{9D8B030D-6E8A-4147-A177-3AD203B41FA5}">
                      <a16:colId xmlns:a16="http://schemas.microsoft.com/office/drawing/2014/main" val="4260905245"/>
                    </a:ext>
                  </a:extLst>
                </a:gridCol>
              </a:tblGrid>
              <a:tr h="370840">
                <a:tc>
                  <a:txBody>
                    <a:bodyPr/>
                    <a:lstStyle/>
                    <a:p>
                      <a:r>
                        <a:rPr lang="en-GB" dirty="0"/>
                        <a:t>Gross Profit Margin</a:t>
                      </a:r>
                    </a:p>
                    <a:p>
                      <a:endParaRPr lang="en-GB" dirty="0"/>
                    </a:p>
                    <a:p>
                      <a:r>
                        <a:rPr lang="en-GB" b="0" u="sng" dirty="0"/>
                        <a:t>Gross Profit   </a:t>
                      </a:r>
                      <a:r>
                        <a:rPr lang="en-GB" b="0" u="none" dirty="0"/>
                        <a:t>x  100</a:t>
                      </a:r>
                    </a:p>
                    <a:p>
                      <a:r>
                        <a:rPr lang="en-GB" b="0" dirty="0"/>
                        <a:t>Revenue</a:t>
                      </a:r>
                    </a:p>
                    <a:p>
                      <a:endParaRPr lang="en-GB" dirty="0"/>
                    </a:p>
                    <a:p>
                      <a:r>
                        <a:rPr lang="en-GB" dirty="0"/>
                        <a:t>The higher the percentage</a:t>
                      </a:r>
                      <a:r>
                        <a:rPr lang="en-GB" baseline="0" dirty="0"/>
                        <a:t> the better</a:t>
                      </a:r>
                      <a:endParaRPr lang="en-GB" dirty="0"/>
                    </a:p>
                  </a:txBody>
                  <a:tcPr/>
                </a:tc>
                <a:tc>
                  <a:txBody>
                    <a:bodyPr/>
                    <a:lstStyle/>
                    <a:p>
                      <a:r>
                        <a:rPr lang="en-GB" dirty="0"/>
                        <a:t>Gross Profit Mark Up</a:t>
                      </a:r>
                    </a:p>
                    <a:p>
                      <a:endParaRPr lang="en-GB" dirty="0"/>
                    </a:p>
                    <a:p>
                      <a:r>
                        <a:rPr lang="en-GB" b="0" u="sng" dirty="0"/>
                        <a:t>Gross Profit   </a:t>
                      </a:r>
                      <a:r>
                        <a:rPr lang="en-GB" b="0" u="none" dirty="0"/>
                        <a:t>x  100</a:t>
                      </a:r>
                    </a:p>
                    <a:p>
                      <a:r>
                        <a:rPr lang="en-GB" b="0" dirty="0"/>
                        <a:t>Cost of Sales</a:t>
                      </a:r>
                    </a:p>
                    <a:p>
                      <a:endParaRPr lang="en-GB" b="0" dirty="0"/>
                    </a:p>
                    <a:p>
                      <a:r>
                        <a:rPr lang="en-GB" b="0" dirty="0"/>
                        <a:t>A margin of 25% means for every</a:t>
                      </a:r>
                      <a:r>
                        <a:rPr lang="en-GB" b="0" baseline="0" dirty="0"/>
                        <a:t> £100 of purchases made, the business makes £25 gross profit</a:t>
                      </a:r>
                      <a:endParaRPr lang="en-GB" b="0" dirty="0"/>
                    </a:p>
                  </a:txBody>
                  <a:tcPr/>
                </a:tc>
                <a:extLst>
                  <a:ext uri="{0D108BD9-81ED-4DB2-BD59-A6C34878D82A}">
                    <a16:rowId xmlns:a16="http://schemas.microsoft.com/office/drawing/2014/main" val="1217560887"/>
                  </a:ext>
                </a:extLst>
              </a:tr>
              <a:tr h="370840">
                <a:tc>
                  <a:txBody>
                    <a:bodyPr/>
                    <a:lstStyle/>
                    <a:p>
                      <a:r>
                        <a:rPr lang="en-GB" b="1" dirty="0"/>
                        <a:t>Expenses in relation to Revenue</a:t>
                      </a:r>
                    </a:p>
                    <a:p>
                      <a:endParaRPr lang="en-GB" b="1" dirty="0"/>
                    </a:p>
                    <a:p>
                      <a:r>
                        <a:rPr lang="en-GB" b="1" u="sng" dirty="0"/>
                        <a:t>Expenses</a:t>
                      </a:r>
                      <a:r>
                        <a:rPr lang="en-GB" b="1" dirty="0"/>
                        <a:t>   x  100</a:t>
                      </a:r>
                    </a:p>
                    <a:p>
                      <a:r>
                        <a:rPr lang="en-GB" b="1" dirty="0"/>
                        <a:t>Revenue</a:t>
                      </a:r>
                    </a:p>
                    <a:p>
                      <a:endParaRPr lang="en-GB" b="1" dirty="0"/>
                    </a:p>
                    <a:p>
                      <a:endParaRPr lang="en-GB" b="1" dirty="0"/>
                    </a:p>
                  </a:txBody>
                  <a:tcPr/>
                </a:tc>
                <a:tc>
                  <a:txBody>
                    <a:bodyPr/>
                    <a:lstStyle/>
                    <a:p>
                      <a:r>
                        <a:rPr lang="en-GB" b="1" dirty="0"/>
                        <a:t>Profit in relation to Revenue</a:t>
                      </a:r>
                    </a:p>
                    <a:p>
                      <a:endParaRPr lang="en-GB" b="1" dirty="0"/>
                    </a:p>
                    <a:p>
                      <a:r>
                        <a:rPr lang="en-GB" b="1" u="sng" dirty="0"/>
                        <a:t>Profit for the Year   </a:t>
                      </a:r>
                      <a:r>
                        <a:rPr lang="en-GB" b="1" u="none" dirty="0"/>
                        <a:t>x 100</a:t>
                      </a:r>
                    </a:p>
                    <a:p>
                      <a:r>
                        <a:rPr lang="en-GB" b="1" dirty="0"/>
                        <a:t>Revenue</a:t>
                      </a:r>
                    </a:p>
                    <a:p>
                      <a:endParaRPr lang="en-GB" b="1" dirty="0"/>
                    </a:p>
                    <a:p>
                      <a:r>
                        <a:rPr lang="en-GB" b="1" dirty="0"/>
                        <a:t>The higher the better</a:t>
                      </a:r>
                    </a:p>
                    <a:p>
                      <a:endParaRPr lang="en-GB" b="1" dirty="0"/>
                    </a:p>
                    <a:p>
                      <a:endParaRPr lang="en-GB" b="1" dirty="0"/>
                    </a:p>
                  </a:txBody>
                  <a:tcPr/>
                </a:tc>
                <a:extLst>
                  <a:ext uri="{0D108BD9-81ED-4DB2-BD59-A6C34878D82A}">
                    <a16:rowId xmlns:a16="http://schemas.microsoft.com/office/drawing/2014/main" val="2176119245"/>
                  </a:ext>
                </a:extLst>
              </a:tr>
            </a:tbl>
          </a:graphicData>
        </a:graphic>
      </p:graphicFrame>
    </p:spTree>
    <p:extLst>
      <p:ext uri="{BB962C8B-B14F-4D97-AF65-F5344CB8AC3E}">
        <p14:creationId xmlns:p14="http://schemas.microsoft.com/office/powerpoint/2010/main" val="88044659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sz="4000" dirty="0">
                <a:solidFill>
                  <a:schemeClr val="bg1"/>
                </a:solidFill>
              </a:rPr>
              <a:t>Using our Example – Matthew Lloyd </a:t>
            </a:r>
          </a:p>
        </p:txBody>
      </p:sp>
      <p:sp>
        <p:nvSpPr>
          <p:cNvPr id="3" name="Content Placeholder 2"/>
          <p:cNvSpPr>
            <a:spLocks noGrp="1"/>
          </p:cNvSpPr>
          <p:nvPr>
            <p:ph idx="1"/>
          </p:nvPr>
        </p:nvSpPr>
        <p:spPr>
          <a:xfrm>
            <a:off x="457200" y="980729"/>
            <a:ext cx="3610744" cy="1872208"/>
          </a:xfrm>
        </p:spPr>
        <p:txBody>
          <a:bodyPr/>
          <a:lstStyle/>
          <a:p>
            <a:pPr marL="0" indent="0" fontAlgn="t">
              <a:buNone/>
            </a:pPr>
            <a:r>
              <a:rPr lang="en-GB" sz="2800" b="1" dirty="0"/>
              <a:t>Gross Profit Margin</a:t>
            </a:r>
            <a:endParaRPr lang="en-GB" sz="2800" dirty="0"/>
          </a:p>
          <a:p>
            <a:pPr marL="0" indent="0" fontAlgn="t">
              <a:buNone/>
            </a:pPr>
            <a:r>
              <a:rPr lang="en-GB" sz="2800" u="sng" dirty="0"/>
              <a:t>Gross Profit   </a:t>
            </a:r>
            <a:r>
              <a:rPr lang="en-GB" sz="2800" dirty="0"/>
              <a:t>x  100  =</a:t>
            </a:r>
          </a:p>
          <a:p>
            <a:pPr marL="0" indent="0" fontAlgn="t">
              <a:buNone/>
            </a:pPr>
            <a:r>
              <a:rPr lang="en-GB" sz="2800" dirty="0"/>
              <a:t>Revenue</a:t>
            </a:r>
          </a:p>
          <a:p>
            <a:pPr fontAlgn="t"/>
            <a:endParaRPr lang="en-GB" sz="2800" dirty="0"/>
          </a:p>
          <a:p>
            <a:pPr marL="0" indent="0" fontAlgn="t">
              <a:buNone/>
            </a:pPr>
            <a:endParaRPr lang="en-GB" sz="2800" dirty="0"/>
          </a:p>
          <a:p>
            <a:endParaRPr lang="en-GB" dirty="0"/>
          </a:p>
        </p:txBody>
      </p:sp>
      <p:sp>
        <p:nvSpPr>
          <p:cNvPr id="4" name="TextBox 3"/>
          <p:cNvSpPr txBox="1"/>
          <p:nvPr/>
        </p:nvSpPr>
        <p:spPr>
          <a:xfrm>
            <a:off x="4565639" y="1556792"/>
            <a:ext cx="4320480" cy="1040285"/>
          </a:xfrm>
          <a:prstGeom prst="rect">
            <a:avLst/>
          </a:prstGeom>
          <a:noFill/>
        </p:spPr>
        <p:txBody>
          <a:bodyPr wrap="square" rtlCol="0">
            <a:spAutoFit/>
          </a:bodyPr>
          <a:lstStyle/>
          <a:p>
            <a:pPr lvl="0" fontAlgn="t">
              <a:spcBef>
                <a:spcPct val="20000"/>
              </a:spcBef>
            </a:pPr>
            <a:r>
              <a:rPr lang="en-GB" sz="2800" u="sng" dirty="0">
                <a:solidFill>
                  <a:prstClr val="black"/>
                </a:solidFill>
              </a:rPr>
              <a:t>37,490</a:t>
            </a:r>
            <a:r>
              <a:rPr lang="en-GB" sz="2800" dirty="0">
                <a:solidFill>
                  <a:prstClr val="black"/>
                </a:solidFill>
              </a:rPr>
              <a:t>   x   100  =  </a:t>
            </a:r>
            <a:r>
              <a:rPr lang="en-GB" sz="2800" dirty="0">
                <a:solidFill>
                  <a:srgbClr val="FF0000"/>
                </a:solidFill>
              </a:rPr>
              <a:t>29.78%</a:t>
            </a:r>
          </a:p>
          <a:p>
            <a:pPr lvl="0" fontAlgn="t">
              <a:spcBef>
                <a:spcPct val="20000"/>
              </a:spcBef>
            </a:pPr>
            <a:r>
              <a:rPr lang="en-GB" sz="2800" dirty="0">
                <a:solidFill>
                  <a:prstClr val="black"/>
                </a:solidFill>
              </a:rPr>
              <a:t>125,890</a:t>
            </a:r>
          </a:p>
        </p:txBody>
      </p:sp>
      <p:sp>
        <p:nvSpPr>
          <p:cNvPr id="5" name="TextBox 4"/>
          <p:cNvSpPr txBox="1"/>
          <p:nvPr/>
        </p:nvSpPr>
        <p:spPr>
          <a:xfrm>
            <a:off x="683568" y="3804144"/>
            <a:ext cx="7200800" cy="646331"/>
          </a:xfrm>
          <a:prstGeom prst="rect">
            <a:avLst/>
          </a:prstGeom>
          <a:noFill/>
        </p:spPr>
        <p:txBody>
          <a:bodyPr wrap="square" rtlCol="0">
            <a:spAutoFit/>
          </a:bodyPr>
          <a:lstStyle/>
          <a:p>
            <a:r>
              <a:rPr lang="en-GB" dirty="0"/>
              <a:t>This shows that for every £1 of revenue coming into the business, it make over 29p in gross profit  The higher the figure the better</a:t>
            </a:r>
          </a:p>
        </p:txBody>
      </p:sp>
    </p:spTree>
    <p:extLst>
      <p:ext uri="{BB962C8B-B14F-4D97-AF65-F5344CB8AC3E}">
        <p14:creationId xmlns:p14="http://schemas.microsoft.com/office/powerpoint/2010/main" val="8807121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endParaRPr lang="en-GB" dirty="0"/>
          </a:p>
        </p:txBody>
      </p:sp>
      <p:sp>
        <p:nvSpPr>
          <p:cNvPr id="3" name="Content Placeholder 2"/>
          <p:cNvSpPr>
            <a:spLocks noGrp="1"/>
          </p:cNvSpPr>
          <p:nvPr>
            <p:ph idx="1"/>
          </p:nvPr>
        </p:nvSpPr>
        <p:spPr/>
        <p:txBody>
          <a:bodyPr/>
          <a:lstStyle/>
          <a:p>
            <a:pPr marL="0" indent="0">
              <a:buNone/>
            </a:pPr>
            <a:r>
              <a:rPr lang="en-GB" b="1" dirty="0"/>
              <a:t>Gross Profit Mark Up</a:t>
            </a:r>
          </a:p>
          <a:p>
            <a:pPr marL="0" indent="0">
              <a:buNone/>
            </a:pPr>
            <a:r>
              <a:rPr lang="en-GB" u="sng" dirty="0"/>
              <a:t>Gross Profit</a:t>
            </a:r>
            <a:r>
              <a:rPr lang="en-GB" dirty="0"/>
              <a:t>   x  100  =       </a:t>
            </a:r>
            <a:r>
              <a:rPr lang="en-GB" u="sng" dirty="0"/>
              <a:t>37,490</a:t>
            </a:r>
            <a:r>
              <a:rPr lang="en-GB" dirty="0"/>
              <a:t>   x 100  =  </a:t>
            </a:r>
            <a:r>
              <a:rPr lang="en-GB" dirty="0">
                <a:solidFill>
                  <a:srgbClr val="FF0000"/>
                </a:solidFill>
              </a:rPr>
              <a:t>42%</a:t>
            </a:r>
          </a:p>
          <a:p>
            <a:pPr marL="0" indent="0">
              <a:buNone/>
            </a:pPr>
            <a:r>
              <a:rPr lang="en-GB" dirty="0"/>
              <a:t>Cost of Sales		      88,400</a:t>
            </a:r>
          </a:p>
          <a:p>
            <a:endParaRPr lang="en-GB" dirty="0"/>
          </a:p>
          <a:p>
            <a:pPr marL="0" indent="0">
              <a:buNone/>
            </a:pPr>
            <a:r>
              <a:rPr lang="en-GB" dirty="0"/>
              <a:t>A margin of 42% means for every £100 of purchases made, the business makes £42 gross profit</a:t>
            </a:r>
          </a:p>
          <a:p>
            <a:endParaRPr lang="en-GB" dirty="0"/>
          </a:p>
        </p:txBody>
      </p:sp>
    </p:spTree>
    <p:extLst>
      <p:ext uri="{BB962C8B-B14F-4D97-AF65-F5344CB8AC3E}">
        <p14:creationId xmlns:p14="http://schemas.microsoft.com/office/powerpoint/2010/main" val="19118167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b="1" dirty="0"/>
              <a:t>Expenses in relation to Revenue</a:t>
            </a:r>
          </a:p>
          <a:p>
            <a:pPr marL="0" indent="0">
              <a:buNone/>
            </a:pPr>
            <a:r>
              <a:rPr lang="en-GB" u="sng" dirty="0"/>
              <a:t>Expenses</a:t>
            </a:r>
            <a:r>
              <a:rPr lang="en-GB" dirty="0"/>
              <a:t>   x  100     	</a:t>
            </a:r>
            <a:r>
              <a:rPr lang="en-GB" u="sng" dirty="0"/>
              <a:t>17,320</a:t>
            </a:r>
            <a:r>
              <a:rPr lang="en-GB" dirty="0"/>
              <a:t>   x  100 =  </a:t>
            </a:r>
            <a:r>
              <a:rPr lang="en-GB" dirty="0">
                <a:solidFill>
                  <a:srgbClr val="FF0000"/>
                </a:solidFill>
              </a:rPr>
              <a:t>14%</a:t>
            </a:r>
          </a:p>
          <a:p>
            <a:pPr marL="0" indent="0">
              <a:buNone/>
            </a:pPr>
            <a:r>
              <a:rPr lang="en-GB" dirty="0"/>
              <a:t>Revenue			125,890</a:t>
            </a:r>
          </a:p>
          <a:p>
            <a:pPr marL="0" indent="0">
              <a:buNone/>
            </a:pPr>
            <a:endParaRPr lang="en-GB" dirty="0"/>
          </a:p>
          <a:p>
            <a:pPr marL="0" indent="0">
              <a:buNone/>
            </a:pPr>
            <a:r>
              <a:rPr lang="en-GB" dirty="0"/>
              <a:t>For every £1 of revenue, the business spends 14p on expenses</a:t>
            </a:r>
          </a:p>
        </p:txBody>
      </p:sp>
    </p:spTree>
    <p:extLst>
      <p:ext uri="{BB962C8B-B14F-4D97-AF65-F5344CB8AC3E}">
        <p14:creationId xmlns:p14="http://schemas.microsoft.com/office/powerpoint/2010/main" val="140997590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b="1" dirty="0"/>
              <a:t>Profit in relation to Revenue</a:t>
            </a:r>
          </a:p>
          <a:p>
            <a:pPr marL="0" indent="0">
              <a:buNone/>
            </a:pPr>
            <a:r>
              <a:rPr lang="en-GB" u="sng" dirty="0"/>
              <a:t>Profit for the Year</a:t>
            </a:r>
            <a:r>
              <a:rPr lang="en-GB" dirty="0"/>
              <a:t>   x 100</a:t>
            </a:r>
          </a:p>
          <a:p>
            <a:pPr marL="0" indent="0">
              <a:buNone/>
            </a:pPr>
            <a:r>
              <a:rPr lang="en-GB" dirty="0"/>
              <a:t>Revenue</a:t>
            </a:r>
          </a:p>
          <a:p>
            <a:pPr marL="0" indent="0">
              <a:buNone/>
            </a:pPr>
            <a:r>
              <a:rPr lang="en-GB" u="sng" dirty="0">
                <a:solidFill>
                  <a:srgbClr val="FF0000"/>
                </a:solidFill>
              </a:rPr>
              <a:t>20,170</a:t>
            </a:r>
            <a:r>
              <a:rPr lang="en-GB" dirty="0">
                <a:solidFill>
                  <a:srgbClr val="FF0000"/>
                </a:solidFill>
              </a:rPr>
              <a:t>   x   100   =   16%</a:t>
            </a:r>
          </a:p>
          <a:p>
            <a:pPr marL="0" indent="0">
              <a:buNone/>
            </a:pPr>
            <a:r>
              <a:rPr lang="en-GB" dirty="0">
                <a:solidFill>
                  <a:srgbClr val="FF0000"/>
                </a:solidFill>
              </a:rPr>
              <a:t>125,890</a:t>
            </a:r>
          </a:p>
          <a:p>
            <a:pPr marL="0" indent="0">
              <a:buNone/>
            </a:pPr>
            <a:r>
              <a:rPr lang="en-GB" dirty="0"/>
              <a:t>Shows the percentage of profit made after all expenses have been considered</a:t>
            </a:r>
          </a:p>
          <a:p>
            <a:pPr marL="0" indent="0">
              <a:buNone/>
            </a:pPr>
            <a:endParaRPr lang="en-GB" dirty="0">
              <a:solidFill>
                <a:srgbClr val="FF0000"/>
              </a:solidFill>
            </a:endParaRPr>
          </a:p>
          <a:p>
            <a:pPr marL="0" indent="0">
              <a:buNone/>
            </a:pPr>
            <a:endParaRPr lang="en-GB" dirty="0"/>
          </a:p>
          <a:p>
            <a:endParaRPr lang="en-GB" dirty="0"/>
          </a:p>
        </p:txBody>
      </p:sp>
    </p:spTree>
    <p:extLst>
      <p:ext uri="{BB962C8B-B14F-4D97-AF65-F5344CB8AC3E}">
        <p14:creationId xmlns:p14="http://schemas.microsoft.com/office/powerpoint/2010/main" val="100372705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Now complete the last task on the SIL sheet</a:t>
            </a:r>
          </a:p>
          <a:p>
            <a:r>
              <a:rPr lang="en-GB" dirty="0"/>
              <a:t>Bring your work for tasks on sources of finance and income statements, tasks 2, 3, 4 and 6 to college on your first day</a:t>
            </a:r>
          </a:p>
          <a:p>
            <a:endParaRPr lang="en-GB" dirty="0"/>
          </a:p>
          <a:p>
            <a:endParaRPr lang="en-GB" dirty="0"/>
          </a:p>
          <a:p>
            <a:pPr marL="0" indent="0">
              <a:buNone/>
            </a:pPr>
            <a:r>
              <a:rPr lang="en-GB" dirty="0"/>
              <a:t>Good luck and see you soon </a:t>
            </a:r>
          </a:p>
          <a:p>
            <a:pPr marL="0" indent="0">
              <a:buNone/>
            </a:pPr>
            <a:r>
              <a:rPr lang="en-GB" dirty="0"/>
              <a:t>		The Accounting Team at New College 		Learning Trust</a:t>
            </a:r>
          </a:p>
        </p:txBody>
      </p:sp>
      <p:pic>
        <p:nvPicPr>
          <p:cNvPr id="4" name="Picture 3" descr="Love for Life | A strong immune system means protection ..."/>
          <p:cNvPicPr>
            <a:picLocks noChangeAspect="1"/>
          </p:cNvPicPr>
          <p:nvPr/>
        </p:nvPicPr>
        <p:blipFill rotWithShape="1">
          <a:blip r:embed="rId2" cstate="print">
            <a:extLst>
              <a:ext uri="{28A0092B-C50C-407E-A947-70E740481C1C}">
                <a14:useLocalDpi xmlns:a14="http://schemas.microsoft.com/office/drawing/2010/main" val="0"/>
              </a:ext>
            </a:extLst>
          </a:blip>
          <a:srcRect r="295" b="8537"/>
          <a:stretch/>
        </p:blipFill>
        <p:spPr>
          <a:xfrm>
            <a:off x="6372200" y="3573016"/>
            <a:ext cx="2628761" cy="1964712"/>
          </a:xfrm>
          <a:prstGeom prst="rect">
            <a:avLst/>
          </a:prstGeom>
        </p:spPr>
      </p:pic>
    </p:spTree>
    <p:extLst>
      <p:ext uri="{BB962C8B-B14F-4D97-AF65-F5344CB8AC3E}">
        <p14:creationId xmlns:p14="http://schemas.microsoft.com/office/powerpoint/2010/main" val="36511787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1026368"/>
          </a:xfrm>
        </p:spPr>
        <p:txBody>
          <a:bodyPr/>
          <a:lstStyle/>
          <a:p>
            <a:r>
              <a:rPr lang="en-GB" sz="3600" dirty="0">
                <a:solidFill>
                  <a:schemeClr val="bg1"/>
                </a:solidFill>
                <a:latin typeface="Arial Black" panose="020B0A04020102020204" pitchFamily="34" charset="0"/>
              </a:rPr>
              <a:t>Introduction to Income Statements</a:t>
            </a:r>
          </a:p>
        </p:txBody>
      </p:sp>
      <p:sp>
        <p:nvSpPr>
          <p:cNvPr id="3" name="Content Placeholder 2"/>
          <p:cNvSpPr>
            <a:spLocks noGrp="1"/>
          </p:cNvSpPr>
          <p:nvPr>
            <p:ph idx="1"/>
          </p:nvPr>
        </p:nvSpPr>
        <p:spPr>
          <a:xfrm>
            <a:off x="251520" y="1036302"/>
            <a:ext cx="8568952" cy="5273018"/>
          </a:xfrm>
          <a:solidFill>
            <a:schemeClr val="accent1">
              <a:lumMod val="40000"/>
              <a:lumOff val="60000"/>
            </a:schemeClr>
          </a:solidFill>
        </p:spPr>
        <p:txBody>
          <a:bodyPr/>
          <a:lstStyle/>
          <a:p>
            <a:r>
              <a:rPr lang="en-GB" sz="2400" dirty="0">
                <a:latin typeface="Arial" panose="020B0604020202020204" pitchFamily="34" charset="0"/>
                <a:cs typeface="Arial" panose="020B0604020202020204" pitchFamily="34" charset="0"/>
              </a:rPr>
              <a:t>The main activity of a trading business is to buy goods at one price and sell the same goods at a higher price.  The difference between the two prices represents a profit known as </a:t>
            </a:r>
            <a:r>
              <a:rPr lang="en-GB" sz="2400" b="1" dirty="0">
                <a:solidFill>
                  <a:srgbClr val="7030A0"/>
                </a:solidFill>
                <a:latin typeface="Arial" panose="020B0604020202020204" pitchFamily="34" charset="0"/>
                <a:cs typeface="Arial" panose="020B0604020202020204" pitchFamily="34" charset="0"/>
              </a:rPr>
              <a:t>gross profit</a:t>
            </a:r>
            <a:r>
              <a:rPr lang="en-GB" sz="2400" dirty="0">
                <a:latin typeface="Arial" panose="020B0604020202020204" pitchFamily="34" charset="0"/>
                <a:cs typeface="Arial" panose="020B0604020202020204" pitchFamily="34" charset="0"/>
              </a:rPr>
              <a:t>.  The gross profit for each item is totalled to show one figure.</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At the end of the financial year, the business needs to produce an income statement, showing the trading of the business and showing the gross profit for the year.</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main income the business makes is from sales of goods or services. This is called </a:t>
            </a:r>
            <a:r>
              <a:rPr lang="en-GB" sz="2400" b="1" dirty="0">
                <a:solidFill>
                  <a:srgbClr val="7030A0"/>
                </a:solidFill>
                <a:latin typeface="Arial" panose="020B0604020202020204" pitchFamily="34" charset="0"/>
                <a:cs typeface="Arial" panose="020B0604020202020204" pitchFamily="34" charset="0"/>
              </a:rPr>
              <a:t>revenue</a:t>
            </a:r>
            <a:r>
              <a:rPr lang="en-GB" sz="2400" dirty="0">
                <a:latin typeface="Arial" panose="020B0604020202020204" pitchFamily="34" charset="0"/>
                <a:cs typeface="Arial" panose="020B0604020202020204" pitchFamily="34" charset="0"/>
              </a:rPr>
              <a:t>, </a:t>
            </a:r>
            <a:r>
              <a:rPr lang="en-GB" sz="2400" b="1" dirty="0">
                <a:solidFill>
                  <a:srgbClr val="7030A0"/>
                </a:solidFill>
                <a:latin typeface="Arial" panose="020B0604020202020204" pitchFamily="34" charset="0"/>
                <a:cs typeface="Arial" panose="020B0604020202020204" pitchFamily="34" charset="0"/>
              </a:rPr>
              <a:t>sales revenue</a:t>
            </a:r>
            <a:r>
              <a:rPr lang="en-GB" sz="2400" dirty="0">
                <a:latin typeface="Arial" panose="020B0604020202020204" pitchFamily="34" charset="0"/>
                <a:cs typeface="Arial" panose="020B0604020202020204" pitchFamily="34" charset="0"/>
              </a:rPr>
              <a:t>, </a:t>
            </a:r>
            <a:r>
              <a:rPr lang="en-GB" sz="2400" b="1" dirty="0">
                <a:solidFill>
                  <a:srgbClr val="7030A0"/>
                </a:solidFill>
                <a:latin typeface="Arial" panose="020B0604020202020204" pitchFamily="34" charset="0"/>
                <a:cs typeface="Arial" panose="020B0604020202020204" pitchFamily="34" charset="0"/>
              </a:rPr>
              <a:t>sales</a:t>
            </a:r>
            <a:r>
              <a:rPr lang="en-GB" sz="2400" dirty="0">
                <a:latin typeface="Arial" panose="020B0604020202020204" pitchFamily="34" charset="0"/>
                <a:cs typeface="Arial" panose="020B0604020202020204" pitchFamily="34" charset="0"/>
              </a:rPr>
              <a:t> or </a:t>
            </a:r>
            <a:r>
              <a:rPr lang="en-GB" sz="2400" b="1" dirty="0">
                <a:solidFill>
                  <a:srgbClr val="7030A0"/>
                </a:solidFill>
                <a:latin typeface="Arial" panose="020B0604020202020204" pitchFamily="34" charset="0"/>
                <a:cs typeface="Arial" panose="020B0604020202020204" pitchFamily="34" charset="0"/>
              </a:rPr>
              <a:t>turnover</a:t>
            </a:r>
            <a:r>
              <a:rPr lang="en-GB" sz="2400" dirty="0">
                <a:latin typeface="Arial" panose="020B0604020202020204" pitchFamily="34" charset="0"/>
                <a:cs typeface="Arial" panose="020B0604020202020204" pitchFamily="34" charset="0"/>
              </a:rPr>
              <a:t>.</a:t>
            </a:r>
          </a:p>
          <a:p>
            <a:endParaRPr lang="en-GB" sz="2400" dirty="0"/>
          </a:p>
          <a:p>
            <a:endParaRPr lang="en-GB" sz="2400" dirty="0"/>
          </a:p>
        </p:txBody>
      </p:sp>
    </p:spTree>
    <p:extLst>
      <p:ext uri="{BB962C8B-B14F-4D97-AF65-F5344CB8AC3E}">
        <p14:creationId xmlns:p14="http://schemas.microsoft.com/office/powerpoint/2010/main" val="35491829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252" y="-33252"/>
            <a:ext cx="8229600" cy="1143000"/>
          </a:xfrm>
        </p:spPr>
        <p:txBody>
          <a:bodyPr/>
          <a:lstStyle/>
          <a:p>
            <a:r>
              <a:rPr lang="en-GB" dirty="0">
                <a:solidFill>
                  <a:schemeClr val="bg1"/>
                </a:solidFill>
                <a:latin typeface="Arial Black" panose="020B0A04020102020204" pitchFamily="34" charset="0"/>
              </a:rPr>
              <a:t>What do I need to know?</a:t>
            </a:r>
          </a:p>
        </p:txBody>
      </p:sp>
      <p:sp>
        <p:nvSpPr>
          <p:cNvPr id="3" name="Content Placeholder 2"/>
          <p:cNvSpPr>
            <a:spLocks noGrp="1"/>
          </p:cNvSpPr>
          <p:nvPr>
            <p:ph idx="1"/>
          </p:nvPr>
        </p:nvSpPr>
        <p:spPr>
          <a:solidFill>
            <a:schemeClr val="accent1">
              <a:lumMod val="40000"/>
              <a:lumOff val="60000"/>
            </a:schemeClr>
          </a:solidFill>
        </p:spPr>
        <p:txBody>
          <a:bodyPr/>
          <a:lstStyle/>
          <a:p>
            <a:r>
              <a:rPr lang="en-GB" dirty="0"/>
              <a:t>As a student, you need to know the layout of the income statement</a:t>
            </a:r>
          </a:p>
          <a:p>
            <a:endParaRPr lang="en-GB" dirty="0"/>
          </a:p>
          <a:p>
            <a:r>
              <a:rPr lang="en-GB" dirty="0"/>
              <a:t>The layout of the income statement is as follows:</a:t>
            </a:r>
          </a:p>
        </p:txBody>
      </p:sp>
    </p:spTree>
    <p:extLst>
      <p:ext uri="{BB962C8B-B14F-4D97-AF65-F5344CB8AC3E}">
        <p14:creationId xmlns:p14="http://schemas.microsoft.com/office/powerpoint/2010/main" val="219597014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52934"/>
          </a:xfrm>
        </p:spPr>
        <p:txBody>
          <a:bodyPr/>
          <a:lstStyle/>
          <a:p>
            <a:r>
              <a:rPr lang="en-GB" sz="2000" dirty="0"/>
              <a:t>Income Statement for Wyvern Wholesalers</a:t>
            </a:r>
            <a:br>
              <a:rPr lang="en-GB" sz="2000" dirty="0"/>
            </a:br>
            <a:r>
              <a:rPr lang="en-GB" sz="2000" dirty="0"/>
              <a:t>For the Year Ended 31 December 20-1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0777875"/>
              </p:ext>
            </p:extLst>
          </p:nvPr>
        </p:nvGraphicFramePr>
        <p:xfrm>
          <a:off x="971600" y="1417641"/>
          <a:ext cx="7715200" cy="4993368"/>
        </p:xfrm>
        <a:graphic>
          <a:graphicData uri="http://schemas.openxmlformats.org/drawingml/2006/table">
            <a:tbl>
              <a:tblPr firstRow="1" bandRow="1">
                <a:tableStyleId>{2D5ABB26-0587-4C30-8999-92F81FD0307C}</a:tableStyleId>
              </a:tblPr>
              <a:tblGrid>
                <a:gridCol w="4320480">
                  <a:extLst>
                    <a:ext uri="{9D8B030D-6E8A-4147-A177-3AD203B41FA5}">
                      <a16:colId xmlns:a16="http://schemas.microsoft.com/office/drawing/2014/main" val="3082872518"/>
                    </a:ext>
                  </a:extLst>
                </a:gridCol>
                <a:gridCol w="1080120">
                  <a:extLst>
                    <a:ext uri="{9D8B030D-6E8A-4147-A177-3AD203B41FA5}">
                      <a16:colId xmlns:a16="http://schemas.microsoft.com/office/drawing/2014/main" val="3877081202"/>
                    </a:ext>
                  </a:extLst>
                </a:gridCol>
                <a:gridCol w="1022268">
                  <a:extLst>
                    <a:ext uri="{9D8B030D-6E8A-4147-A177-3AD203B41FA5}">
                      <a16:colId xmlns:a16="http://schemas.microsoft.com/office/drawing/2014/main" val="2434513754"/>
                    </a:ext>
                  </a:extLst>
                </a:gridCol>
                <a:gridCol w="1292332">
                  <a:extLst>
                    <a:ext uri="{9D8B030D-6E8A-4147-A177-3AD203B41FA5}">
                      <a16:colId xmlns:a16="http://schemas.microsoft.com/office/drawing/2014/main" val="1713982328"/>
                    </a:ext>
                  </a:extLst>
                </a:gridCol>
              </a:tblGrid>
              <a:tr h="345285">
                <a:tc>
                  <a:txBody>
                    <a:bodyPr/>
                    <a:lstStyle/>
                    <a:p>
                      <a:endParaRPr lang="en-GB" dirty="0"/>
                    </a:p>
                  </a:txBody>
                  <a:tcPr/>
                </a:tc>
                <a:tc>
                  <a:txBody>
                    <a:bodyPr/>
                    <a:lstStyle/>
                    <a:p>
                      <a:pPr algn="ctr"/>
                      <a:r>
                        <a:rPr lang="en-GB" dirty="0"/>
                        <a:t>£</a:t>
                      </a:r>
                    </a:p>
                  </a:txBody>
                  <a:tcPr/>
                </a:tc>
                <a:tc>
                  <a:txBody>
                    <a:bodyPr/>
                    <a:lstStyle/>
                    <a:p>
                      <a:pPr algn="ctr"/>
                      <a:r>
                        <a:rPr lang="en-GB" dirty="0"/>
                        <a:t>£</a:t>
                      </a:r>
                    </a:p>
                  </a:txBody>
                  <a:tcPr/>
                </a:tc>
                <a:tc>
                  <a:txBody>
                    <a:bodyPr/>
                    <a:lstStyle/>
                    <a:p>
                      <a:pPr algn="ctr"/>
                      <a:r>
                        <a:rPr lang="en-GB" dirty="0"/>
                        <a:t>£</a:t>
                      </a:r>
                    </a:p>
                  </a:txBody>
                  <a:tcPr/>
                </a:tc>
                <a:extLst>
                  <a:ext uri="{0D108BD9-81ED-4DB2-BD59-A6C34878D82A}">
                    <a16:rowId xmlns:a16="http://schemas.microsoft.com/office/drawing/2014/main" val="2512285899"/>
                  </a:ext>
                </a:extLst>
              </a:tr>
              <a:tr h="345285">
                <a:tc>
                  <a:txBody>
                    <a:bodyPr/>
                    <a:lstStyle/>
                    <a:p>
                      <a:r>
                        <a:rPr lang="en-GB" dirty="0"/>
                        <a:t>Sales (Revenue)</a:t>
                      </a:r>
                    </a:p>
                  </a:txBody>
                  <a:tcPr/>
                </a:tc>
                <a:tc>
                  <a:txBody>
                    <a:bodyPr/>
                    <a:lstStyle/>
                    <a:p>
                      <a:pPr algn="r"/>
                      <a:endParaRPr lang="en-GB" dirty="0"/>
                    </a:p>
                  </a:txBody>
                  <a:tcPr/>
                </a:tc>
                <a:tc>
                  <a:txBody>
                    <a:bodyPr/>
                    <a:lstStyle/>
                    <a:p>
                      <a:pPr algn="r"/>
                      <a:endParaRPr lang="en-GB" dirty="0"/>
                    </a:p>
                  </a:txBody>
                  <a:tcPr/>
                </a:tc>
                <a:tc>
                  <a:txBody>
                    <a:bodyPr/>
                    <a:lstStyle/>
                    <a:p>
                      <a:pPr algn="r"/>
                      <a:r>
                        <a:rPr lang="en-GB" dirty="0"/>
                        <a:t>250,000</a:t>
                      </a:r>
                    </a:p>
                  </a:txBody>
                  <a:tcPr/>
                </a:tc>
                <a:extLst>
                  <a:ext uri="{0D108BD9-81ED-4DB2-BD59-A6C34878D82A}">
                    <a16:rowId xmlns:a16="http://schemas.microsoft.com/office/drawing/2014/main" val="3248338865"/>
                  </a:ext>
                </a:extLst>
              </a:tr>
              <a:tr h="345285">
                <a:tc>
                  <a:txBody>
                    <a:bodyPr/>
                    <a:lstStyle/>
                    <a:p>
                      <a:r>
                        <a:rPr lang="en-GB" dirty="0"/>
                        <a:t>Less Sales Returns</a:t>
                      </a:r>
                    </a:p>
                  </a:txBody>
                  <a:tcPr/>
                </a:tc>
                <a:tc>
                  <a:txBody>
                    <a:bodyPr/>
                    <a:lstStyle/>
                    <a:p>
                      <a:pPr algn="r"/>
                      <a:endParaRPr lang="en-GB" dirty="0"/>
                    </a:p>
                  </a:txBody>
                  <a:tcPr/>
                </a:tc>
                <a:tc>
                  <a:txBody>
                    <a:bodyPr/>
                    <a:lstStyle/>
                    <a:p>
                      <a:pPr algn="r"/>
                      <a:endParaRPr lang="en-GB" dirty="0"/>
                    </a:p>
                  </a:txBody>
                  <a:tcPr/>
                </a:tc>
                <a:tc>
                  <a:txBody>
                    <a:bodyPr/>
                    <a:lstStyle/>
                    <a:p>
                      <a:pPr algn="r"/>
                      <a:r>
                        <a:rPr lang="en-GB" u="sng" dirty="0"/>
                        <a:t>5,400</a:t>
                      </a:r>
                    </a:p>
                  </a:txBody>
                  <a:tcPr/>
                </a:tc>
                <a:extLst>
                  <a:ext uri="{0D108BD9-81ED-4DB2-BD59-A6C34878D82A}">
                    <a16:rowId xmlns:a16="http://schemas.microsoft.com/office/drawing/2014/main" val="3752384527"/>
                  </a:ext>
                </a:extLst>
              </a:tr>
              <a:tr h="345285">
                <a:tc>
                  <a:txBody>
                    <a:bodyPr/>
                    <a:lstStyle/>
                    <a:p>
                      <a:r>
                        <a:rPr lang="en-GB" dirty="0"/>
                        <a:t>Net Revenue</a:t>
                      </a:r>
                      <a:r>
                        <a:rPr lang="en-GB" b="1" dirty="0">
                          <a:solidFill>
                            <a:srgbClr val="7030A0"/>
                          </a:solidFill>
                        </a:rPr>
                        <a:t> (A)</a:t>
                      </a:r>
                    </a:p>
                  </a:txBody>
                  <a:tcPr/>
                </a:tc>
                <a:tc>
                  <a:txBody>
                    <a:bodyPr/>
                    <a:lstStyle/>
                    <a:p>
                      <a:pPr algn="r"/>
                      <a:endParaRPr lang="en-GB"/>
                    </a:p>
                  </a:txBody>
                  <a:tcPr/>
                </a:tc>
                <a:tc>
                  <a:txBody>
                    <a:bodyPr/>
                    <a:lstStyle/>
                    <a:p>
                      <a:pPr algn="r"/>
                      <a:endParaRPr lang="en-GB"/>
                    </a:p>
                  </a:txBody>
                  <a:tcPr/>
                </a:tc>
                <a:tc>
                  <a:txBody>
                    <a:bodyPr/>
                    <a:lstStyle/>
                    <a:p>
                      <a:pPr algn="r"/>
                      <a:r>
                        <a:rPr lang="en-GB" dirty="0"/>
                        <a:t>244,600</a:t>
                      </a:r>
                    </a:p>
                  </a:txBody>
                  <a:tcPr/>
                </a:tc>
                <a:extLst>
                  <a:ext uri="{0D108BD9-81ED-4DB2-BD59-A6C34878D82A}">
                    <a16:rowId xmlns:a16="http://schemas.microsoft.com/office/drawing/2014/main" val="86137168"/>
                  </a:ext>
                </a:extLst>
              </a:tr>
              <a:tr h="345285">
                <a:tc>
                  <a:txBody>
                    <a:bodyPr/>
                    <a:lstStyle/>
                    <a:p>
                      <a:r>
                        <a:rPr lang="en-GB" dirty="0"/>
                        <a:t>Opening Inventory (1 January 20-1)</a:t>
                      </a:r>
                    </a:p>
                  </a:txBody>
                  <a:tcPr/>
                </a:tc>
                <a:tc>
                  <a:txBody>
                    <a:bodyPr/>
                    <a:lstStyle/>
                    <a:p>
                      <a:pPr algn="r"/>
                      <a:endParaRPr lang="en-GB"/>
                    </a:p>
                  </a:txBody>
                  <a:tcPr/>
                </a:tc>
                <a:tc>
                  <a:txBody>
                    <a:bodyPr/>
                    <a:lstStyle/>
                    <a:p>
                      <a:pPr algn="r"/>
                      <a:r>
                        <a:rPr lang="en-GB" dirty="0"/>
                        <a:t>12,350</a:t>
                      </a:r>
                    </a:p>
                  </a:txBody>
                  <a:tcPr/>
                </a:tc>
                <a:tc>
                  <a:txBody>
                    <a:bodyPr/>
                    <a:lstStyle/>
                    <a:p>
                      <a:pPr algn="r"/>
                      <a:endParaRPr lang="en-GB" dirty="0"/>
                    </a:p>
                  </a:txBody>
                  <a:tcPr/>
                </a:tc>
                <a:extLst>
                  <a:ext uri="{0D108BD9-81ED-4DB2-BD59-A6C34878D82A}">
                    <a16:rowId xmlns:a16="http://schemas.microsoft.com/office/drawing/2014/main" val="997776534"/>
                  </a:ext>
                </a:extLst>
              </a:tr>
              <a:tr h="345285">
                <a:tc>
                  <a:txBody>
                    <a:bodyPr/>
                    <a:lstStyle/>
                    <a:p>
                      <a:r>
                        <a:rPr lang="en-GB" dirty="0"/>
                        <a:t>Purchases</a:t>
                      </a:r>
                    </a:p>
                  </a:txBody>
                  <a:tcPr/>
                </a:tc>
                <a:tc>
                  <a:txBody>
                    <a:bodyPr/>
                    <a:lstStyle/>
                    <a:p>
                      <a:pPr algn="r"/>
                      <a:r>
                        <a:rPr lang="en-GB" dirty="0"/>
                        <a:t>156,000</a:t>
                      </a:r>
                    </a:p>
                  </a:txBody>
                  <a:tcPr/>
                </a:tc>
                <a:tc>
                  <a:txBody>
                    <a:bodyPr/>
                    <a:lstStyle/>
                    <a:p>
                      <a:pPr algn="r"/>
                      <a:endParaRPr lang="en-GB"/>
                    </a:p>
                  </a:txBody>
                  <a:tcPr/>
                </a:tc>
                <a:tc>
                  <a:txBody>
                    <a:bodyPr/>
                    <a:lstStyle/>
                    <a:p>
                      <a:pPr algn="r"/>
                      <a:endParaRPr lang="en-GB" dirty="0"/>
                    </a:p>
                  </a:txBody>
                  <a:tcPr/>
                </a:tc>
                <a:extLst>
                  <a:ext uri="{0D108BD9-81ED-4DB2-BD59-A6C34878D82A}">
                    <a16:rowId xmlns:a16="http://schemas.microsoft.com/office/drawing/2014/main" val="3179474487"/>
                  </a:ext>
                </a:extLst>
              </a:tr>
              <a:tr h="345285">
                <a:tc>
                  <a:txBody>
                    <a:bodyPr/>
                    <a:lstStyle/>
                    <a:p>
                      <a:r>
                        <a:rPr lang="en-GB" dirty="0"/>
                        <a:t>Carriage</a:t>
                      </a:r>
                      <a:r>
                        <a:rPr lang="en-GB" baseline="0" dirty="0"/>
                        <a:t> In</a:t>
                      </a:r>
                      <a:endParaRPr lang="en-GB" dirty="0"/>
                    </a:p>
                  </a:txBody>
                  <a:tcPr/>
                </a:tc>
                <a:tc>
                  <a:txBody>
                    <a:bodyPr/>
                    <a:lstStyle/>
                    <a:p>
                      <a:pPr algn="r"/>
                      <a:r>
                        <a:rPr lang="en-GB" dirty="0"/>
                        <a:t>-</a:t>
                      </a:r>
                    </a:p>
                  </a:txBody>
                  <a:tcPr/>
                </a:tc>
                <a:tc>
                  <a:txBody>
                    <a:bodyPr/>
                    <a:lstStyle/>
                    <a:p>
                      <a:pPr algn="r"/>
                      <a:endParaRPr lang="en-GB"/>
                    </a:p>
                  </a:txBody>
                  <a:tcPr/>
                </a:tc>
                <a:tc>
                  <a:txBody>
                    <a:bodyPr/>
                    <a:lstStyle/>
                    <a:p>
                      <a:pPr algn="r"/>
                      <a:endParaRPr lang="en-GB" dirty="0"/>
                    </a:p>
                  </a:txBody>
                  <a:tcPr/>
                </a:tc>
                <a:extLst>
                  <a:ext uri="{0D108BD9-81ED-4DB2-BD59-A6C34878D82A}">
                    <a16:rowId xmlns:a16="http://schemas.microsoft.com/office/drawing/2014/main" val="3554069996"/>
                  </a:ext>
                </a:extLst>
              </a:tr>
              <a:tr h="345285">
                <a:tc>
                  <a:txBody>
                    <a:bodyPr/>
                    <a:lstStyle/>
                    <a:p>
                      <a:r>
                        <a:rPr lang="en-GB" dirty="0"/>
                        <a:t>Less Purchase Returns</a:t>
                      </a:r>
                    </a:p>
                  </a:txBody>
                  <a:tcPr/>
                </a:tc>
                <a:tc>
                  <a:txBody>
                    <a:bodyPr/>
                    <a:lstStyle/>
                    <a:p>
                      <a:pPr algn="r"/>
                      <a:r>
                        <a:rPr lang="en-GB" u="sng" dirty="0"/>
                        <a:t>7,200</a:t>
                      </a:r>
                    </a:p>
                  </a:txBody>
                  <a:tcPr/>
                </a:tc>
                <a:tc>
                  <a:txBody>
                    <a:bodyPr/>
                    <a:lstStyle/>
                    <a:p>
                      <a:pPr algn="r"/>
                      <a:endParaRPr lang="en-GB"/>
                    </a:p>
                  </a:txBody>
                  <a:tcPr/>
                </a:tc>
                <a:tc>
                  <a:txBody>
                    <a:bodyPr/>
                    <a:lstStyle/>
                    <a:p>
                      <a:pPr algn="r"/>
                      <a:endParaRPr lang="en-GB" dirty="0"/>
                    </a:p>
                  </a:txBody>
                  <a:tcPr/>
                </a:tc>
                <a:extLst>
                  <a:ext uri="{0D108BD9-81ED-4DB2-BD59-A6C34878D82A}">
                    <a16:rowId xmlns:a16="http://schemas.microsoft.com/office/drawing/2014/main" val="2437766077"/>
                  </a:ext>
                </a:extLst>
              </a:tr>
              <a:tr h="345285">
                <a:tc>
                  <a:txBody>
                    <a:bodyPr/>
                    <a:lstStyle/>
                    <a:p>
                      <a:r>
                        <a:rPr lang="en-GB" dirty="0"/>
                        <a:t>Net Purchases </a:t>
                      </a:r>
                      <a:r>
                        <a:rPr lang="en-GB" b="1" dirty="0">
                          <a:solidFill>
                            <a:srgbClr val="7030A0"/>
                          </a:solidFill>
                        </a:rPr>
                        <a:t>(B)</a:t>
                      </a:r>
                    </a:p>
                  </a:txBody>
                  <a:tcPr/>
                </a:tc>
                <a:tc>
                  <a:txBody>
                    <a:bodyPr/>
                    <a:lstStyle/>
                    <a:p>
                      <a:pPr algn="r"/>
                      <a:endParaRPr lang="en-GB"/>
                    </a:p>
                  </a:txBody>
                  <a:tcPr/>
                </a:tc>
                <a:tc>
                  <a:txBody>
                    <a:bodyPr/>
                    <a:lstStyle/>
                    <a:p>
                      <a:pPr algn="r"/>
                      <a:r>
                        <a:rPr lang="en-GB" u="sng" dirty="0"/>
                        <a:t>148,800</a:t>
                      </a:r>
                    </a:p>
                  </a:txBody>
                  <a:tcPr/>
                </a:tc>
                <a:tc>
                  <a:txBody>
                    <a:bodyPr/>
                    <a:lstStyle/>
                    <a:p>
                      <a:pPr algn="r"/>
                      <a:endParaRPr lang="en-GB" dirty="0"/>
                    </a:p>
                  </a:txBody>
                  <a:tcPr/>
                </a:tc>
                <a:extLst>
                  <a:ext uri="{0D108BD9-81ED-4DB2-BD59-A6C34878D82A}">
                    <a16:rowId xmlns:a16="http://schemas.microsoft.com/office/drawing/2014/main" val="967151662"/>
                  </a:ext>
                </a:extLst>
              </a:tr>
              <a:tr h="345285">
                <a:tc>
                  <a:txBody>
                    <a:bodyPr/>
                    <a:lstStyle/>
                    <a:p>
                      <a:endParaRPr lang="en-GB" dirty="0"/>
                    </a:p>
                  </a:txBody>
                  <a:tcPr/>
                </a:tc>
                <a:tc>
                  <a:txBody>
                    <a:bodyPr/>
                    <a:lstStyle/>
                    <a:p>
                      <a:pPr algn="r"/>
                      <a:endParaRPr lang="en-GB"/>
                    </a:p>
                  </a:txBody>
                  <a:tcPr/>
                </a:tc>
                <a:tc>
                  <a:txBody>
                    <a:bodyPr/>
                    <a:lstStyle/>
                    <a:p>
                      <a:pPr algn="r"/>
                      <a:r>
                        <a:rPr lang="en-GB" dirty="0"/>
                        <a:t>161,150</a:t>
                      </a:r>
                    </a:p>
                  </a:txBody>
                  <a:tcPr/>
                </a:tc>
                <a:tc>
                  <a:txBody>
                    <a:bodyPr/>
                    <a:lstStyle/>
                    <a:p>
                      <a:pPr algn="r"/>
                      <a:endParaRPr lang="en-GB" dirty="0"/>
                    </a:p>
                  </a:txBody>
                  <a:tcPr/>
                </a:tc>
                <a:extLst>
                  <a:ext uri="{0D108BD9-81ED-4DB2-BD59-A6C34878D82A}">
                    <a16:rowId xmlns:a16="http://schemas.microsoft.com/office/drawing/2014/main" val="1466492410"/>
                  </a:ext>
                </a:extLst>
              </a:tr>
              <a:tr h="604248">
                <a:tc>
                  <a:txBody>
                    <a:bodyPr/>
                    <a:lstStyle/>
                    <a:p>
                      <a:r>
                        <a:rPr lang="en-GB" dirty="0"/>
                        <a:t>Less</a:t>
                      </a:r>
                      <a:r>
                        <a:rPr lang="en-GB" baseline="0" dirty="0"/>
                        <a:t> Closing Inventory (31 December 20-1</a:t>
                      </a:r>
                      <a:endParaRPr lang="en-GB" dirty="0"/>
                    </a:p>
                  </a:txBody>
                  <a:tcPr/>
                </a:tc>
                <a:tc>
                  <a:txBody>
                    <a:bodyPr/>
                    <a:lstStyle/>
                    <a:p>
                      <a:pPr algn="r"/>
                      <a:endParaRPr lang="en-GB"/>
                    </a:p>
                  </a:txBody>
                  <a:tcPr/>
                </a:tc>
                <a:tc>
                  <a:txBody>
                    <a:bodyPr/>
                    <a:lstStyle/>
                    <a:p>
                      <a:pPr algn="r"/>
                      <a:r>
                        <a:rPr lang="en-GB" u="sng" dirty="0"/>
                        <a:t>16,300</a:t>
                      </a:r>
                    </a:p>
                  </a:txBody>
                  <a:tcPr/>
                </a:tc>
                <a:tc>
                  <a:txBody>
                    <a:bodyPr/>
                    <a:lstStyle/>
                    <a:p>
                      <a:pPr algn="r"/>
                      <a:endParaRPr lang="en-GB" dirty="0"/>
                    </a:p>
                  </a:txBody>
                  <a:tcPr/>
                </a:tc>
                <a:extLst>
                  <a:ext uri="{0D108BD9-81ED-4DB2-BD59-A6C34878D82A}">
                    <a16:rowId xmlns:a16="http://schemas.microsoft.com/office/drawing/2014/main" val="887112236"/>
                  </a:ext>
                </a:extLst>
              </a:tr>
              <a:tr h="345285">
                <a:tc>
                  <a:txBody>
                    <a:bodyPr/>
                    <a:lstStyle/>
                    <a:p>
                      <a:r>
                        <a:rPr lang="en-GB" dirty="0"/>
                        <a:t>Cost of Sales </a:t>
                      </a:r>
                      <a:r>
                        <a:rPr lang="en-GB" b="1" dirty="0">
                          <a:solidFill>
                            <a:srgbClr val="7030A0"/>
                          </a:solidFill>
                        </a:rPr>
                        <a:t>(C)</a:t>
                      </a:r>
                    </a:p>
                  </a:txBody>
                  <a:tcPr/>
                </a:tc>
                <a:tc>
                  <a:txBody>
                    <a:bodyPr/>
                    <a:lstStyle/>
                    <a:p>
                      <a:pPr algn="r"/>
                      <a:endParaRPr lang="en-GB" dirty="0"/>
                    </a:p>
                  </a:txBody>
                  <a:tcPr/>
                </a:tc>
                <a:tc>
                  <a:txBody>
                    <a:bodyPr/>
                    <a:lstStyle/>
                    <a:p>
                      <a:pPr algn="r"/>
                      <a:endParaRPr lang="en-GB" dirty="0"/>
                    </a:p>
                  </a:txBody>
                  <a:tcPr/>
                </a:tc>
                <a:tc>
                  <a:txBody>
                    <a:bodyPr/>
                    <a:lstStyle/>
                    <a:p>
                      <a:pPr algn="r"/>
                      <a:r>
                        <a:rPr lang="en-GB" u="sng" dirty="0"/>
                        <a:t>144,850</a:t>
                      </a:r>
                    </a:p>
                  </a:txBody>
                  <a:tcPr/>
                </a:tc>
                <a:extLst>
                  <a:ext uri="{0D108BD9-81ED-4DB2-BD59-A6C34878D82A}">
                    <a16:rowId xmlns:a16="http://schemas.microsoft.com/office/drawing/2014/main" val="3282223440"/>
                  </a:ext>
                </a:extLst>
              </a:tr>
              <a:tr h="345285">
                <a:tc>
                  <a:txBody>
                    <a:bodyPr/>
                    <a:lstStyle/>
                    <a:p>
                      <a:r>
                        <a:rPr lang="en-GB" dirty="0"/>
                        <a:t>Gross Profit </a:t>
                      </a:r>
                      <a:r>
                        <a:rPr lang="en-GB" b="1" dirty="0">
                          <a:solidFill>
                            <a:srgbClr val="7030A0"/>
                          </a:solidFill>
                        </a:rPr>
                        <a:t>(D) </a:t>
                      </a:r>
                    </a:p>
                  </a:txBody>
                  <a:tcPr/>
                </a:tc>
                <a:tc>
                  <a:txBody>
                    <a:bodyPr/>
                    <a:lstStyle/>
                    <a:p>
                      <a:pPr algn="r"/>
                      <a:endParaRPr lang="en-GB"/>
                    </a:p>
                  </a:txBody>
                  <a:tcPr/>
                </a:tc>
                <a:tc>
                  <a:txBody>
                    <a:bodyPr/>
                    <a:lstStyle/>
                    <a:p>
                      <a:pPr algn="r"/>
                      <a:endParaRPr lang="en-GB" dirty="0"/>
                    </a:p>
                  </a:txBody>
                  <a:tcPr/>
                </a:tc>
                <a:tc>
                  <a:txBody>
                    <a:bodyPr/>
                    <a:lstStyle/>
                    <a:p>
                      <a:pPr algn="r"/>
                      <a:r>
                        <a:rPr lang="en-GB" dirty="0"/>
                        <a:t>99,750</a:t>
                      </a:r>
                      <a:endParaRPr lang="en-GB" b="1" dirty="0"/>
                    </a:p>
                  </a:txBody>
                  <a:tcPr/>
                </a:tc>
                <a:extLst>
                  <a:ext uri="{0D108BD9-81ED-4DB2-BD59-A6C34878D82A}">
                    <a16:rowId xmlns:a16="http://schemas.microsoft.com/office/drawing/2014/main" val="3375792465"/>
                  </a:ext>
                </a:extLst>
              </a:tr>
            </a:tbl>
          </a:graphicData>
        </a:graphic>
      </p:graphicFrame>
      <p:sp>
        <p:nvSpPr>
          <p:cNvPr id="5" name="TextBox 4">
            <a:extLst>
              <a:ext uri="{FF2B5EF4-FFF2-40B4-BE49-F238E27FC236}">
                <a16:creationId xmlns:a16="http://schemas.microsoft.com/office/drawing/2014/main" id="{97AD6F0F-4542-4841-9BA8-5E55C4E1D89C}"/>
              </a:ext>
            </a:extLst>
          </p:cNvPr>
          <p:cNvSpPr txBox="1"/>
          <p:nvPr/>
        </p:nvSpPr>
        <p:spPr>
          <a:xfrm>
            <a:off x="0" y="0"/>
            <a:ext cx="2123728" cy="923330"/>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t>See Slide 8 for formulae to calculate A B C D</a:t>
            </a:r>
          </a:p>
        </p:txBody>
      </p:sp>
    </p:spTree>
    <p:extLst>
      <p:ext uri="{BB962C8B-B14F-4D97-AF65-F5344CB8AC3E}">
        <p14:creationId xmlns:p14="http://schemas.microsoft.com/office/powerpoint/2010/main" val="418223226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lstStyle/>
          <a:p>
            <a:r>
              <a:rPr lang="en-GB" dirty="0">
                <a:solidFill>
                  <a:schemeClr val="bg1"/>
                </a:solidFill>
                <a:latin typeface="Arial Black" panose="020B0A04020102020204" pitchFamily="34" charset="0"/>
              </a:rPr>
              <a:t>Key Terms</a:t>
            </a:r>
          </a:p>
        </p:txBody>
      </p:sp>
      <p:sp>
        <p:nvSpPr>
          <p:cNvPr id="3" name="Content Placeholder 2"/>
          <p:cNvSpPr>
            <a:spLocks noGrp="1"/>
          </p:cNvSpPr>
          <p:nvPr>
            <p:ph idx="1"/>
          </p:nvPr>
        </p:nvSpPr>
        <p:spPr>
          <a:xfrm>
            <a:off x="457200" y="1052736"/>
            <a:ext cx="8229600" cy="5073427"/>
          </a:xfrm>
          <a:solidFill>
            <a:schemeClr val="accent1">
              <a:lumMod val="40000"/>
              <a:lumOff val="60000"/>
            </a:schemeClr>
          </a:solidFill>
        </p:spPr>
        <p:txBody>
          <a:bodyPr/>
          <a:lstStyle/>
          <a:p>
            <a:r>
              <a:rPr lang="en-GB" sz="2800" b="1" dirty="0"/>
              <a:t>Revenue</a:t>
            </a:r>
            <a:r>
              <a:rPr lang="en-GB" sz="2800" dirty="0"/>
              <a:t> – money coming into the business from selling goods or services.</a:t>
            </a:r>
          </a:p>
          <a:p>
            <a:r>
              <a:rPr lang="en-GB" sz="2800" b="1" dirty="0"/>
              <a:t>Purchases</a:t>
            </a:r>
            <a:r>
              <a:rPr lang="en-GB" sz="2800" dirty="0"/>
              <a:t> – This is the amount spent to buy goods or inventory that the business will sell on or trades with.</a:t>
            </a:r>
          </a:p>
          <a:p>
            <a:r>
              <a:rPr lang="en-GB" sz="2800" b="1" dirty="0"/>
              <a:t>Inventory</a:t>
            </a:r>
            <a:r>
              <a:rPr lang="en-GB" sz="2800" dirty="0"/>
              <a:t> – these are the goods that the business has in stock or available to sell.</a:t>
            </a:r>
          </a:p>
          <a:p>
            <a:r>
              <a:rPr lang="en-GB" sz="2800" b="1" dirty="0"/>
              <a:t>Cost of Sales </a:t>
            </a:r>
            <a:r>
              <a:rPr lang="en-GB" sz="2800" dirty="0"/>
              <a:t>– cost to the business of the goods or inventory which have been sold in the financial year.</a:t>
            </a:r>
          </a:p>
          <a:p>
            <a:r>
              <a:rPr lang="en-GB" sz="2800" b="1" dirty="0"/>
              <a:t>Carriage in </a:t>
            </a:r>
            <a:r>
              <a:rPr lang="en-GB" sz="2800" dirty="0"/>
              <a:t>– the expense or cost to the business of having purchases or inventory delivered.</a:t>
            </a:r>
          </a:p>
        </p:txBody>
      </p:sp>
    </p:spTree>
    <p:extLst>
      <p:ext uri="{BB962C8B-B14F-4D97-AF65-F5344CB8AC3E}">
        <p14:creationId xmlns:p14="http://schemas.microsoft.com/office/powerpoint/2010/main" val="368948233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29600" cy="4565104"/>
          </a:xfrm>
          <a:solidFill>
            <a:schemeClr val="accent1">
              <a:lumMod val="40000"/>
              <a:lumOff val="60000"/>
            </a:schemeClr>
          </a:solidFill>
        </p:spPr>
        <p:txBody>
          <a:bodyPr/>
          <a:lstStyle/>
          <a:p>
            <a:r>
              <a:rPr lang="en-GB" b="1" dirty="0"/>
              <a:t>Slide 5 </a:t>
            </a:r>
            <a:r>
              <a:rPr lang="en-GB" dirty="0"/>
              <a:t>showed an example of an Income Statement.</a:t>
            </a:r>
          </a:p>
          <a:p>
            <a:pPr marL="0" indent="0">
              <a:buNone/>
            </a:pPr>
            <a:endParaRPr lang="en-GB" dirty="0"/>
          </a:p>
          <a:p>
            <a:r>
              <a:rPr lang="en-GB" dirty="0"/>
              <a:t>Certain calculations will need to be carried out. These are labelled </a:t>
            </a:r>
            <a:r>
              <a:rPr lang="en-GB" b="1" dirty="0"/>
              <a:t>A B C </a:t>
            </a:r>
            <a:r>
              <a:rPr lang="en-GB" dirty="0"/>
              <a:t>and </a:t>
            </a:r>
            <a:r>
              <a:rPr lang="en-GB" b="1" dirty="0"/>
              <a:t>D.</a:t>
            </a:r>
          </a:p>
          <a:p>
            <a:pPr marL="0" indent="0">
              <a:buNone/>
            </a:pPr>
            <a:endParaRPr lang="en-GB" b="1" dirty="0"/>
          </a:p>
          <a:p>
            <a:r>
              <a:rPr lang="en-GB" dirty="0"/>
              <a:t>To calculate </a:t>
            </a:r>
            <a:r>
              <a:rPr lang="en-GB" b="1" dirty="0"/>
              <a:t>A B C D </a:t>
            </a:r>
            <a:r>
              <a:rPr lang="en-GB" dirty="0"/>
              <a:t>see the next slide.</a:t>
            </a:r>
          </a:p>
        </p:txBody>
      </p:sp>
    </p:spTree>
    <p:extLst>
      <p:ext uri="{BB962C8B-B14F-4D97-AF65-F5344CB8AC3E}">
        <p14:creationId xmlns:p14="http://schemas.microsoft.com/office/powerpoint/2010/main" val="4064277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908720"/>
          </a:xfrm>
        </p:spPr>
        <p:txBody>
          <a:bodyPr/>
          <a:lstStyle/>
          <a:p>
            <a:r>
              <a:rPr lang="en-GB" dirty="0">
                <a:solidFill>
                  <a:schemeClr val="bg1"/>
                </a:solidFill>
              </a:rPr>
              <a:t>How to find the figures for A B C and 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5045177"/>
              </p:ext>
            </p:extLst>
          </p:nvPr>
        </p:nvGraphicFramePr>
        <p:xfrm>
          <a:off x="457200" y="1268760"/>
          <a:ext cx="8229600" cy="4824536"/>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172818038"/>
                    </a:ext>
                  </a:extLst>
                </a:gridCol>
                <a:gridCol w="4114800">
                  <a:extLst>
                    <a:ext uri="{9D8B030D-6E8A-4147-A177-3AD203B41FA5}">
                      <a16:colId xmlns:a16="http://schemas.microsoft.com/office/drawing/2014/main" val="2051888918"/>
                    </a:ext>
                  </a:extLst>
                </a:gridCol>
              </a:tblGrid>
              <a:tr h="2793152">
                <a:tc>
                  <a:txBody>
                    <a:bodyPr/>
                    <a:lstStyle/>
                    <a:p>
                      <a:r>
                        <a:rPr lang="en-GB" sz="2000" b="1" dirty="0">
                          <a:latin typeface="Arial" panose="020B0604020202020204" pitchFamily="34" charset="0"/>
                          <a:cs typeface="Arial" panose="020B0604020202020204" pitchFamily="34" charset="0"/>
                        </a:rPr>
                        <a:t>Cost of Sales (C)</a:t>
                      </a:r>
                    </a:p>
                    <a:p>
                      <a:endParaRPr lang="en-GB" sz="20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Opening inventory</a:t>
                      </a:r>
                    </a:p>
                    <a:p>
                      <a:r>
                        <a:rPr lang="en-GB" dirty="0">
                          <a:latin typeface="Arial" panose="020B0604020202020204" pitchFamily="34" charset="0"/>
                          <a:cs typeface="Arial" panose="020B0604020202020204" pitchFamily="34" charset="0"/>
                        </a:rPr>
                        <a:t>+ Purchases</a:t>
                      </a:r>
                    </a:p>
                    <a:p>
                      <a:r>
                        <a:rPr lang="en-GB" dirty="0">
                          <a:latin typeface="Arial" panose="020B0604020202020204" pitchFamily="34" charset="0"/>
                          <a:cs typeface="Arial" panose="020B0604020202020204" pitchFamily="34" charset="0"/>
                        </a:rPr>
                        <a:t>+ Carriage in</a:t>
                      </a:r>
                    </a:p>
                    <a:p>
                      <a:pPr marL="285750" indent="-285750">
                        <a:buFontTx/>
                        <a:buChar char="-"/>
                      </a:pPr>
                      <a:r>
                        <a:rPr lang="en-GB" dirty="0">
                          <a:latin typeface="Arial" panose="020B0604020202020204" pitchFamily="34" charset="0"/>
                          <a:cs typeface="Arial" panose="020B0604020202020204" pitchFamily="34" charset="0"/>
                        </a:rPr>
                        <a:t>Purchase Returns</a:t>
                      </a:r>
                    </a:p>
                    <a:p>
                      <a:pPr marL="285750" indent="-285750">
                        <a:buFontTx/>
                        <a:buChar char="-"/>
                      </a:pPr>
                      <a:r>
                        <a:rPr lang="en-GB" dirty="0">
                          <a:latin typeface="Arial" panose="020B0604020202020204" pitchFamily="34" charset="0"/>
                          <a:cs typeface="Arial" panose="020B0604020202020204" pitchFamily="34" charset="0"/>
                        </a:rPr>
                        <a:t>Closing inventory</a:t>
                      </a:r>
                    </a:p>
                    <a:p>
                      <a:pPr marL="0" indent="0">
                        <a:buFontTx/>
                        <a:buNone/>
                      </a:pPr>
                      <a:r>
                        <a:rPr lang="en-GB" dirty="0">
                          <a:latin typeface="Arial" panose="020B0604020202020204" pitchFamily="34" charset="0"/>
                          <a:cs typeface="Arial" panose="020B0604020202020204" pitchFamily="34" charset="0"/>
                        </a:rPr>
                        <a:t>= Cost of Sales</a:t>
                      </a:r>
                    </a:p>
                  </a:txBody>
                  <a:tcPr>
                    <a:solidFill>
                      <a:schemeClr val="accent1">
                        <a:lumMod val="40000"/>
                        <a:lumOff val="60000"/>
                      </a:schemeClr>
                    </a:solidFill>
                  </a:tcPr>
                </a:tc>
                <a:tc>
                  <a:txBody>
                    <a:bodyPr/>
                    <a:lstStyle/>
                    <a:p>
                      <a:r>
                        <a:rPr lang="en-GB" sz="2000" b="1" dirty="0">
                          <a:latin typeface="Arial" panose="020B0604020202020204" pitchFamily="34" charset="0"/>
                          <a:cs typeface="Arial" panose="020B0604020202020204" pitchFamily="34" charset="0"/>
                        </a:rPr>
                        <a:t>Gross Profit (D)</a:t>
                      </a:r>
                    </a:p>
                    <a:p>
                      <a:endParaRPr lang="en-GB" sz="20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Revenue</a:t>
                      </a:r>
                    </a:p>
                    <a:p>
                      <a:pPr marL="285750" indent="-285750">
                        <a:buFontTx/>
                        <a:buChar char="-"/>
                      </a:pPr>
                      <a:r>
                        <a:rPr lang="en-GB" dirty="0">
                          <a:latin typeface="Arial" panose="020B0604020202020204" pitchFamily="34" charset="0"/>
                          <a:cs typeface="Arial" panose="020B0604020202020204" pitchFamily="34" charset="0"/>
                        </a:rPr>
                        <a:t>Sales Returns</a:t>
                      </a:r>
                    </a:p>
                    <a:p>
                      <a:pPr marL="0" indent="0">
                        <a:buFontTx/>
                        <a:buNone/>
                      </a:pPr>
                      <a:r>
                        <a:rPr lang="en-GB" dirty="0">
                          <a:latin typeface="Arial" panose="020B0604020202020204" pitchFamily="34" charset="0"/>
                          <a:cs typeface="Arial" panose="020B0604020202020204" pitchFamily="34" charset="0"/>
                        </a:rPr>
                        <a:t>= Net Revenue</a:t>
                      </a:r>
                    </a:p>
                    <a:p>
                      <a:pPr marL="285750" indent="-285750">
                        <a:buFontTx/>
                        <a:buChar char="-"/>
                      </a:pPr>
                      <a:r>
                        <a:rPr lang="en-GB" dirty="0">
                          <a:latin typeface="Arial" panose="020B0604020202020204" pitchFamily="34" charset="0"/>
                          <a:cs typeface="Arial" panose="020B0604020202020204" pitchFamily="34" charset="0"/>
                        </a:rPr>
                        <a:t>Cost of Sales</a:t>
                      </a:r>
                    </a:p>
                    <a:p>
                      <a:pPr marL="0" indent="0">
                        <a:buFontTx/>
                        <a:buNone/>
                      </a:pPr>
                      <a:r>
                        <a:rPr lang="en-GB" dirty="0">
                          <a:latin typeface="Arial" panose="020B0604020202020204" pitchFamily="34" charset="0"/>
                          <a:cs typeface="Arial" panose="020B0604020202020204" pitchFamily="34" charset="0"/>
                        </a:rPr>
                        <a:t>= Gross Profit or Loss</a:t>
                      </a:r>
                    </a:p>
                  </a:txBody>
                  <a:tcPr>
                    <a:solidFill>
                      <a:schemeClr val="accent1">
                        <a:lumMod val="40000"/>
                        <a:lumOff val="60000"/>
                      </a:schemeClr>
                    </a:solidFill>
                  </a:tcPr>
                </a:tc>
                <a:extLst>
                  <a:ext uri="{0D108BD9-81ED-4DB2-BD59-A6C34878D82A}">
                    <a16:rowId xmlns:a16="http://schemas.microsoft.com/office/drawing/2014/main" val="659080007"/>
                  </a:ext>
                </a:extLst>
              </a:tr>
              <a:tr h="2031384">
                <a:tc>
                  <a:txBody>
                    <a:bodyPr/>
                    <a:lstStyle/>
                    <a:p>
                      <a:r>
                        <a:rPr lang="en-GB" sz="2000" b="1" dirty="0">
                          <a:latin typeface="Arial" panose="020B0604020202020204" pitchFamily="34" charset="0"/>
                          <a:cs typeface="Arial" panose="020B0604020202020204" pitchFamily="34" charset="0"/>
                        </a:rPr>
                        <a:t>Net Revenue</a:t>
                      </a:r>
                      <a:r>
                        <a:rPr lang="en-GB" sz="2000" b="1" baseline="0" dirty="0">
                          <a:latin typeface="Arial" panose="020B0604020202020204" pitchFamily="34" charset="0"/>
                          <a:cs typeface="Arial" panose="020B0604020202020204" pitchFamily="34" charset="0"/>
                        </a:rPr>
                        <a:t> o</a:t>
                      </a:r>
                      <a:r>
                        <a:rPr lang="en-GB" sz="2000" b="1" dirty="0">
                          <a:latin typeface="Arial" panose="020B0604020202020204" pitchFamily="34" charset="0"/>
                          <a:cs typeface="Arial" panose="020B0604020202020204" pitchFamily="34" charset="0"/>
                        </a:rPr>
                        <a:t>r Turnover (A)</a:t>
                      </a:r>
                    </a:p>
                    <a:p>
                      <a:endParaRPr lang="en-GB" sz="20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Revenue (Sales)</a:t>
                      </a:r>
                    </a:p>
                    <a:p>
                      <a:pPr marL="285750" indent="-285750">
                        <a:buFontTx/>
                        <a:buChar char="-"/>
                      </a:pPr>
                      <a:r>
                        <a:rPr lang="en-GB" dirty="0">
                          <a:latin typeface="Arial" panose="020B0604020202020204" pitchFamily="34" charset="0"/>
                          <a:cs typeface="Arial" panose="020B0604020202020204" pitchFamily="34" charset="0"/>
                        </a:rPr>
                        <a:t>Sales Returns</a:t>
                      </a:r>
                    </a:p>
                    <a:p>
                      <a:pPr marL="0" indent="0">
                        <a:buFontTx/>
                        <a:buNone/>
                      </a:pPr>
                      <a:r>
                        <a:rPr lang="en-GB" dirty="0">
                          <a:latin typeface="Arial" panose="020B0604020202020204" pitchFamily="34" charset="0"/>
                          <a:cs typeface="Arial" panose="020B0604020202020204" pitchFamily="34" charset="0"/>
                        </a:rPr>
                        <a:t>= Net Revenue</a:t>
                      </a:r>
                    </a:p>
                    <a:p>
                      <a:endParaRPr lang="en-GB"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r>
                        <a:rPr lang="en-GB" sz="2000" dirty="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Net</a:t>
                      </a:r>
                      <a:r>
                        <a:rPr lang="en-GB" sz="2000" b="1" baseline="0" dirty="0">
                          <a:latin typeface="Arial" panose="020B0604020202020204" pitchFamily="34" charset="0"/>
                          <a:cs typeface="Arial" panose="020B0604020202020204" pitchFamily="34" charset="0"/>
                        </a:rPr>
                        <a:t> Purchases (B</a:t>
                      </a:r>
                      <a:r>
                        <a:rPr lang="en-GB" b="1" baseline="0" dirty="0">
                          <a:latin typeface="Arial" panose="020B0604020202020204" pitchFamily="34" charset="0"/>
                          <a:cs typeface="Arial" panose="020B0604020202020204" pitchFamily="34" charset="0"/>
                        </a:rPr>
                        <a:t>)</a:t>
                      </a:r>
                    </a:p>
                    <a:p>
                      <a:endParaRPr lang="en-GB" b="1" baseline="0" dirty="0">
                        <a:latin typeface="Arial" panose="020B0604020202020204" pitchFamily="34" charset="0"/>
                        <a:cs typeface="Arial" panose="020B0604020202020204" pitchFamily="34" charset="0"/>
                      </a:endParaRPr>
                    </a:p>
                    <a:p>
                      <a:r>
                        <a:rPr lang="en-GB" baseline="0" dirty="0">
                          <a:latin typeface="Arial" panose="020B0604020202020204" pitchFamily="34" charset="0"/>
                          <a:cs typeface="Arial" panose="020B0604020202020204" pitchFamily="34" charset="0"/>
                        </a:rPr>
                        <a:t>Purchases</a:t>
                      </a:r>
                    </a:p>
                    <a:p>
                      <a:r>
                        <a:rPr lang="en-GB" baseline="0" dirty="0">
                          <a:latin typeface="Arial" panose="020B0604020202020204" pitchFamily="34" charset="0"/>
                          <a:cs typeface="Arial" panose="020B0604020202020204" pitchFamily="34" charset="0"/>
                        </a:rPr>
                        <a:t>+ Carriage In</a:t>
                      </a:r>
                    </a:p>
                    <a:p>
                      <a:pPr marL="285750" indent="-285750">
                        <a:buFontTx/>
                        <a:buChar char="-"/>
                      </a:pPr>
                      <a:r>
                        <a:rPr lang="en-GB" baseline="0" dirty="0">
                          <a:latin typeface="Arial" panose="020B0604020202020204" pitchFamily="34" charset="0"/>
                          <a:cs typeface="Arial" panose="020B0604020202020204" pitchFamily="34" charset="0"/>
                        </a:rPr>
                        <a:t>Purchase Returns</a:t>
                      </a:r>
                    </a:p>
                    <a:p>
                      <a:pPr marL="0" indent="0">
                        <a:buFontTx/>
                        <a:buNone/>
                      </a:pPr>
                      <a:r>
                        <a:rPr lang="en-GB" baseline="0" dirty="0">
                          <a:latin typeface="Arial" panose="020B0604020202020204" pitchFamily="34" charset="0"/>
                          <a:cs typeface="Arial" panose="020B0604020202020204" pitchFamily="34" charset="0"/>
                        </a:rPr>
                        <a:t>= Net Purchases</a:t>
                      </a:r>
                      <a:endParaRPr lang="en-GB" dirty="0">
                        <a:latin typeface="Arial" panose="020B0604020202020204" pitchFamily="34" charset="0"/>
                        <a:cs typeface="Arial" panose="020B0604020202020204" pitchFamily="34" charset="0"/>
                      </a:endParaRPr>
                    </a:p>
                  </a:txBody>
                  <a:tcPr>
                    <a:solidFill>
                      <a:schemeClr val="accent1">
                        <a:lumMod val="40000"/>
                        <a:lumOff val="60000"/>
                      </a:schemeClr>
                    </a:solidFill>
                  </a:tcPr>
                </a:tc>
                <a:extLst>
                  <a:ext uri="{0D108BD9-81ED-4DB2-BD59-A6C34878D82A}">
                    <a16:rowId xmlns:a16="http://schemas.microsoft.com/office/drawing/2014/main" val="1529017950"/>
                  </a:ext>
                </a:extLst>
              </a:tr>
            </a:tbl>
          </a:graphicData>
        </a:graphic>
      </p:graphicFrame>
    </p:spTree>
    <p:extLst>
      <p:ext uri="{BB962C8B-B14F-4D97-AF65-F5344CB8AC3E}">
        <p14:creationId xmlns:p14="http://schemas.microsoft.com/office/powerpoint/2010/main" val="181688054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01000" cy="1143000"/>
          </a:xfrm>
        </p:spPr>
        <p:txBody>
          <a:bodyPr/>
          <a:lstStyle/>
          <a:p>
            <a:r>
              <a:rPr lang="en-GB" dirty="0">
                <a:solidFill>
                  <a:schemeClr val="bg1"/>
                </a:solidFill>
              </a:rPr>
              <a:t>How to calculate Profit for the Year</a:t>
            </a:r>
          </a:p>
        </p:txBody>
      </p:sp>
      <p:sp>
        <p:nvSpPr>
          <p:cNvPr id="3" name="Content Placeholder 2"/>
          <p:cNvSpPr>
            <a:spLocks noGrp="1"/>
          </p:cNvSpPr>
          <p:nvPr>
            <p:ph idx="1"/>
          </p:nvPr>
        </p:nvSpPr>
        <p:spPr>
          <a:solidFill>
            <a:schemeClr val="accent1">
              <a:lumMod val="40000"/>
              <a:lumOff val="60000"/>
            </a:schemeClr>
          </a:solidFill>
        </p:spPr>
        <p:txBody>
          <a:bodyPr/>
          <a:lstStyle/>
          <a:p>
            <a:r>
              <a:rPr lang="en-GB" dirty="0"/>
              <a:t>Businesses have many other </a:t>
            </a:r>
            <a:r>
              <a:rPr lang="en-GB" b="1" dirty="0"/>
              <a:t>costs</a:t>
            </a:r>
            <a:r>
              <a:rPr lang="en-GB" dirty="0"/>
              <a:t> or </a:t>
            </a:r>
            <a:r>
              <a:rPr lang="en-GB" b="1" dirty="0"/>
              <a:t>expenses</a:t>
            </a:r>
            <a:r>
              <a:rPr lang="en-GB" dirty="0"/>
              <a:t> they will have to pay.  They need to pay rent , electricity, salaries and insurance, etc.</a:t>
            </a:r>
          </a:p>
          <a:p>
            <a:endParaRPr lang="en-GB" dirty="0"/>
          </a:p>
          <a:p>
            <a:r>
              <a:rPr lang="en-GB" dirty="0"/>
              <a:t>We now need to include these </a:t>
            </a:r>
            <a:r>
              <a:rPr lang="en-GB" b="1" dirty="0"/>
              <a:t>costs</a:t>
            </a:r>
            <a:r>
              <a:rPr lang="en-GB" dirty="0"/>
              <a:t> or </a:t>
            </a:r>
            <a:r>
              <a:rPr lang="en-GB" b="1" dirty="0"/>
              <a:t>expenses</a:t>
            </a:r>
            <a:r>
              <a:rPr lang="en-GB" dirty="0"/>
              <a:t> on the income statement by subtracting them from the </a:t>
            </a:r>
            <a:r>
              <a:rPr lang="en-GB" b="1" dirty="0"/>
              <a:t>gross profit </a:t>
            </a:r>
            <a:r>
              <a:rPr lang="en-GB" dirty="0"/>
              <a:t>or </a:t>
            </a:r>
            <a:r>
              <a:rPr lang="en-GB" b="1" dirty="0"/>
              <a:t>total income </a:t>
            </a:r>
            <a:r>
              <a:rPr lang="en-GB" dirty="0"/>
              <a:t>(gross profit + other income)</a:t>
            </a:r>
            <a:endParaRPr lang="en-GB" b="1" dirty="0"/>
          </a:p>
        </p:txBody>
      </p:sp>
    </p:spTree>
    <p:extLst>
      <p:ext uri="{BB962C8B-B14F-4D97-AF65-F5344CB8AC3E}">
        <p14:creationId xmlns:p14="http://schemas.microsoft.com/office/powerpoint/2010/main" val="15766972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theme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2010</TotalTime>
  <Words>1498</Words>
  <Application>Microsoft Office PowerPoint</Application>
  <PresentationFormat>On-screen Show (4:3)</PresentationFormat>
  <Paragraphs>274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Black</vt:lpstr>
      <vt:lpstr>Calibri</vt:lpstr>
      <vt:lpstr>Wingdings</vt:lpstr>
      <vt:lpstr>Office Theme</vt:lpstr>
      <vt:lpstr>A Level Accounting </vt:lpstr>
      <vt:lpstr>By the end of these tasks... </vt:lpstr>
      <vt:lpstr>Introduction to Income Statements</vt:lpstr>
      <vt:lpstr>What do I need to know?</vt:lpstr>
      <vt:lpstr>Income Statement for Wyvern Wholesalers For the Year Ended 31 December 20-1</vt:lpstr>
      <vt:lpstr>Key Terms</vt:lpstr>
      <vt:lpstr>PowerPoint Presentation</vt:lpstr>
      <vt:lpstr>How to find the figures for A B C and D</vt:lpstr>
      <vt:lpstr>How to calculate Profit for the Year</vt:lpstr>
      <vt:lpstr>Income Statement for Wyvern Wholesalers For the Year Ended 31 December 20-1</vt:lpstr>
      <vt:lpstr>Calculations</vt:lpstr>
      <vt:lpstr>Layout of Income Statement</vt:lpstr>
      <vt:lpstr>Example </vt:lpstr>
      <vt:lpstr>The following information has been extracted from the business accounts of Matthew Lloyd from his first year of trading which ended on 31st December 2022. (** there is no opening inventory! **)</vt:lpstr>
      <vt:lpstr>Steps to follow to complete the Income Statement</vt:lpstr>
      <vt:lpstr>Give it a go!</vt:lpstr>
      <vt:lpstr>Answer - Checkpoint</vt:lpstr>
      <vt:lpstr>What next?</vt:lpstr>
      <vt:lpstr>Profitability Ratios</vt:lpstr>
      <vt:lpstr>Profitability Ratios</vt:lpstr>
      <vt:lpstr>Using our Example – Matthew Lloyd </vt:lpstr>
      <vt:lpstr>PowerPoint Presentation</vt:lpstr>
      <vt:lpstr>PowerPoint Presentation</vt:lpstr>
      <vt:lpstr>PowerPoint Presentation</vt:lpstr>
      <vt:lpstr>PowerPoint Presentation</vt:lpstr>
    </vt:vector>
  </TitlesOfParts>
  <Company>N.E.W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Iain Affleck</dc:creator>
  <cp:lastModifiedBy>Sally Cook</cp:lastModifiedBy>
  <cp:revision>175</cp:revision>
  <dcterms:created xsi:type="dcterms:W3CDTF">2011-05-19T09:24:26Z</dcterms:created>
  <dcterms:modified xsi:type="dcterms:W3CDTF">2023-06-26T14:29:47Z</dcterms:modified>
</cp:coreProperties>
</file>